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315" r:id="rId3"/>
    <p:sldId id="316" r:id="rId4"/>
    <p:sldId id="317" r:id="rId5"/>
    <p:sldId id="258" r:id="rId6"/>
    <p:sldId id="279" r:id="rId7"/>
    <p:sldId id="280" r:id="rId8"/>
    <p:sldId id="281" r:id="rId9"/>
    <p:sldId id="282" r:id="rId10"/>
    <p:sldId id="283" r:id="rId11"/>
    <p:sldId id="294" r:id="rId12"/>
    <p:sldId id="278" r:id="rId13"/>
    <p:sldId id="314" r:id="rId14"/>
    <p:sldId id="302" r:id="rId15"/>
    <p:sldId id="303" r:id="rId16"/>
    <p:sldId id="304" r:id="rId17"/>
    <p:sldId id="305" r:id="rId18"/>
    <p:sldId id="287" r:id="rId19"/>
    <p:sldId id="313" r:id="rId20"/>
    <p:sldId id="290" r:id="rId21"/>
    <p:sldId id="291" r:id="rId22"/>
    <p:sldId id="292" r:id="rId23"/>
    <p:sldId id="293" r:id="rId24"/>
    <p:sldId id="296" r:id="rId25"/>
    <p:sldId id="318" r:id="rId2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95C0"/>
    <a:srgbClr val="E8F3E1"/>
    <a:srgbClr val="F6FAF4"/>
    <a:srgbClr val="0F4457"/>
    <a:srgbClr val="62C2E4"/>
    <a:srgbClr val="B9E4F3"/>
    <a:srgbClr val="85CFEA"/>
    <a:srgbClr val="7F2982"/>
    <a:srgbClr val="FFE74C"/>
    <a:srgbClr val="FF59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87020" autoAdjust="0"/>
  </p:normalViewPr>
  <p:slideViewPr>
    <p:cSldViewPr snapToGrid="0">
      <p:cViewPr varScale="1">
        <p:scale>
          <a:sx n="85" d="100"/>
          <a:sy n="85" d="100"/>
        </p:scale>
        <p:origin x="557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8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97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Pt>
            <c:idx val="0"/>
            <c:bubble3D val="0"/>
            <c:spPr>
              <a:solidFill>
                <a:srgbClr val="11BB2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DE6-4C9C-9679-F3B5AAD568D6}"/>
              </c:ext>
            </c:extLst>
          </c:dPt>
          <c:dPt>
            <c:idx val="1"/>
            <c:bubble3D val="0"/>
            <c:spPr>
              <a:solidFill>
                <a:srgbClr val="FF59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DE6-4C9C-9679-F3B5AAD568D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DE6-4C9C-9679-F3B5AAD568D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48B-4B3F-A2CB-D3DB7AAD97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H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工作表1!$A$2:$A$5</c:f>
              <c:strCache>
                <c:ptCount val="3"/>
                <c:pt idx="0">
                  <c:v>第一季</c:v>
                </c:pt>
                <c:pt idx="1">
                  <c:v>第二季</c:v>
                </c:pt>
                <c:pt idx="2">
                  <c:v>第三季</c:v>
                </c:pt>
              </c:strCache>
            </c:strRef>
          </c:cat>
          <c:val>
            <c:numRef>
              <c:f>工作表1!$B$2:$B$5</c:f>
              <c:numCache>
                <c:formatCode>0%</c:formatCode>
                <c:ptCount val="4"/>
                <c:pt idx="0">
                  <c:v>0.85</c:v>
                </c:pt>
                <c:pt idx="1">
                  <c:v>0.1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E6-4C9C-9679-F3B5AAD568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H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AF46A-A9F9-4819-AB76-BAA48EB386D4}" type="datetimeFigureOut">
              <a:rPr lang="zh-HK" altLang="en-US" smtClean="0"/>
              <a:t>23/5/2023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75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975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1679D-6CEE-4FEC-B2F0-FB797735574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3790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A894A-D14B-4E24-80E8-7F2932A7E60B}" type="datetimeFigureOut">
              <a:rPr lang="zh-HK" altLang="en-US" smtClean="0"/>
              <a:t>23/5/2023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975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975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CE888-9AE1-4427-B6F0-D7A58419207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3304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CE888-9AE1-4427-B6F0-D7A584192077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6471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CE888-9AE1-4427-B6F0-D7A584192077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48450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CE888-9AE1-4427-B6F0-D7A584192077}" type="slidenum">
              <a:rPr lang="zh-HK" altLang="en-US" smtClean="0"/>
              <a:t>17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80862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CE888-9AE1-4427-B6F0-D7A584192077}" type="slidenum">
              <a:rPr lang="zh-HK" altLang="en-US" smtClean="0"/>
              <a:t>18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41087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CE888-9AE1-4427-B6F0-D7A584192077}" type="slidenum">
              <a:rPr lang="zh-HK" altLang="en-US" smtClean="0"/>
              <a:t>20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44393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CE888-9AE1-4427-B6F0-D7A584192077}" type="slidenum">
              <a:rPr lang="zh-HK" altLang="en-US" smtClean="0"/>
              <a:t>21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51272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CE888-9AE1-4427-B6F0-D7A584192077}" type="slidenum">
              <a:rPr lang="zh-HK" altLang="en-US" smtClean="0"/>
              <a:t>22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4225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CE888-9AE1-4427-B6F0-D7A584192077}" type="slidenum">
              <a:rPr lang="zh-HK" altLang="en-US" smtClean="0"/>
              <a:t>23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02400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CE888-9AE1-4427-B6F0-D7A584192077}" type="slidenum">
              <a:rPr lang="zh-HK" altLang="en-US" smtClean="0"/>
              <a:t>24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73828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F472-02A9-4DD8-8D7F-B499945B2018}" type="datetime1">
              <a:rPr lang="en-US" altLang="zh-HK" smtClean="0"/>
              <a:t>5/23/2023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69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50413-C757-425D-B3D0-47F438DDAA06}" type="datetime1">
              <a:rPr lang="en-US" altLang="zh-HK" smtClean="0"/>
              <a:t>5/23/2023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1A93A-E1F6-4C51-9EFE-8F47ABECDF49}" type="datetime1">
              <a:rPr lang="en-US" altLang="zh-HK" smtClean="0"/>
              <a:t>5/23/2023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15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>
            <a:lvl1pPr>
              <a:defRPr b="1">
                <a:solidFill>
                  <a:srgbClr val="2195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2630150" y="0"/>
            <a:ext cx="2133600" cy="1066800"/>
          </a:xfrm>
          <a:prstGeom prst="rect">
            <a:avLst/>
          </a:prstGeom>
          <a:solidFill>
            <a:srgbClr val="FFE74C"/>
          </a:solidFill>
          <a:ln>
            <a:solidFill>
              <a:srgbClr val="FFE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 </a:t>
            </a:r>
            <a:endParaRPr lang="zh-HK" alt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12630150" y="1455737"/>
            <a:ext cx="2133600" cy="1066800"/>
          </a:xfrm>
          <a:prstGeom prst="rect">
            <a:avLst/>
          </a:prstGeom>
          <a:solidFill>
            <a:srgbClr val="FF5964"/>
          </a:solidFill>
          <a:ln>
            <a:solidFill>
              <a:srgbClr val="FF59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2630150" y="2911474"/>
            <a:ext cx="2133600" cy="1066800"/>
          </a:xfrm>
          <a:prstGeom prst="rect">
            <a:avLst/>
          </a:prstGeom>
          <a:solidFill>
            <a:srgbClr val="62C2E4"/>
          </a:solidFill>
          <a:ln>
            <a:solidFill>
              <a:srgbClr val="DB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12630150" y="4367211"/>
            <a:ext cx="2133600" cy="1066800"/>
          </a:xfrm>
          <a:prstGeom prst="rect">
            <a:avLst/>
          </a:prstGeom>
          <a:solidFill>
            <a:srgbClr val="11BB22"/>
          </a:solidFill>
          <a:ln>
            <a:solidFill>
              <a:srgbClr val="6BF1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12630150" y="5822950"/>
            <a:ext cx="2133600" cy="1066800"/>
          </a:xfrm>
          <a:prstGeom prst="rect">
            <a:avLst/>
          </a:prstGeom>
          <a:solidFill>
            <a:srgbClr val="7F2982"/>
          </a:solidFill>
          <a:ln>
            <a:solidFill>
              <a:srgbClr val="7F2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15011400" y="2911472"/>
            <a:ext cx="2133600" cy="1066800"/>
          </a:xfrm>
          <a:prstGeom prst="rect">
            <a:avLst/>
          </a:prstGeom>
          <a:solidFill>
            <a:srgbClr val="62C2E4"/>
          </a:solidFill>
          <a:ln>
            <a:solidFill>
              <a:srgbClr val="DB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2" name="矩形 21"/>
          <p:cNvSpPr/>
          <p:nvPr userDrawn="1"/>
        </p:nvSpPr>
        <p:spPr>
          <a:xfrm>
            <a:off x="15011400" y="-4"/>
            <a:ext cx="2133600" cy="1066800"/>
          </a:xfrm>
          <a:prstGeom prst="rect">
            <a:avLst/>
          </a:prstGeom>
          <a:solidFill>
            <a:srgbClr val="B9E4F3"/>
          </a:solidFill>
          <a:ln>
            <a:solidFill>
              <a:srgbClr val="DB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3" name="矩形 22"/>
          <p:cNvSpPr/>
          <p:nvPr userDrawn="1"/>
        </p:nvSpPr>
        <p:spPr>
          <a:xfrm>
            <a:off x="15011400" y="1455734"/>
            <a:ext cx="2133600" cy="1066800"/>
          </a:xfrm>
          <a:prstGeom prst="rect">
            <a:avLst/>
          </a:prstGeom>
          <a:solidFill>
            <a:srgbClr val="85CFEA"/>
          </a:solidFill>
          <a:ln>
            <a:solidFill>
              <a:srgbClr val="85CF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4" name="矩形 23"/>
          <p:cNvSpPr/>
          <p:nvPr userDrawn="1"/>
        </p:nvSpPr>
        <p:spPr>
          <a:xfrm>
            <a:off x="15011400" y="4367210"/>
            <a:ext cx="2133600" cy="1066800"/>
          </a:xfrm>
          <a:prstGeom prst="rect">
            <a:avLst/>
          </a:prstGeom>
          <a:solidFill>
            <a:srgbClr val="2195C0"/>
          </a:solidFill>
          <a:ln>
            <a:solidFill>
              <a:srgbClr val="2195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5" name="矩形 24"/>
          <p:cNvSpPr/>
          <p:nvPr userDrawn="1"/>
        </p:nvSpPr>
        <p:spPr>
          <a:xfrm>
            <a:off x="15011400" y="5822950"/>
            <a:ext cx="2133600" cy="1066800"/>
          </a:xfrm>
          <a:prstGeom prst="rect">
            <a:avLst/>
          </a:prstGeom>
          <a:solidFill>
            <a:srgbClr val="0F4457"/>
          </a:solidFill>
          <a:ln>
            <a:solidFill>
              <a:srgbClr val="DB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18977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9C147-8442-5BDB-0EF3-3B6AD4DD0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F0011-5011-B727-E5F4-97D01B4DF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1FF4F-9EBD-4EB4-B557-3E9418C6E334}" type="datetime1">
              <a:rPr lang="en-US" altLang="zh-HK" smtClean="0"/>
              <a:t>5/23/2023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E6E73-2E55-E095-6880-18B8CB900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05B7F-1A4F-1ECC-7907-5CBAB273B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BC17-BE6C-44F5-8B38-BDB497E2F857}" type="datetime1">
              <a:rPr lang="en-US" altLang="zh-HK" smtClean="0"/>
              <a:t>5/23/2023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245D-440E-49CD-80CF-56B38EFA3A44}" type="datetime1">
              <a:rPr lang="en-US" altLang="zh-HK" smtClean="0"/>
              <a:t>5/23/2023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68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144C-75FA-4A7B-A95A-73B07CD9042F}" type="datetime1">
              <a:rPr lang="en-US" altLang="zh-HK" smtClean="0"/>
              <a:t>5/23/2023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39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857C-DF15-4F3D-A4CF-D54FCC19C40B}" type="datetime1">
              <a:rPr lang="en-US" altLang="zh-HK" smtClean="0"/>
              <a:t>5/23/2023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15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2CD3-3E3E-47E7-8E0A-40F58F1724B6}" type="datetime1">
              <a:rPr lang="en-US" altLang="zh-HK" smtClean="0"/>
              <a:t>5/23/2023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0F66-678C-453A-BC83-73278250767C}" type="datetime1">
              <a:rPr lang="en-US" altLang="zh-HK" smtClean="0"/>
              <a:t>5/23/2023</a:t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8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B468-2486-49CF-A1AA-A9DC1A7BA883}" type="datetime1">
              <a:rPr lang="en-US" altLang="zh-HK" smtClean="0"/>
              <a:t>5/23/2023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2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EB17-8F17-4D93-926A-4DD0EDD7BE95}" type="datetime1">
              <a:rPr lang="en-US" altLang="zh-HK" smtClean="0"/>
              <a:t>5/23/2023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81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1FF4F-9EBD-4EB4-B557-3E9418C6E334}" type="datetime1">
              <a:rPr lang="en-US" altLang="zh-HK" smtClean="0"/>
              <a:t>5/23/2023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FBDE9-69E6-45F7-B72A-6F4BA44FB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2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image" Target="../media/image36.jpeg"/><Relationship Id="rId7" Type="http://schemas.microsoft.com/office/2007/relationships/hdphoto" Target="../media/hdphoto1.wdp"/><Relationship Id="rId12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5" Type="http://schemas.openxmlformats.org/officeDocument/2006/relationships/image" Target="../media/image38.jpg"/><Relationship Id="rId10" Type="http://schemas.openxmlformats.org/officeDocument/2006/relationships/image" Target="../media/image41.png"/><Relationship Id="rId4" Type="http://schemas.openxmlformats.org/officeDocument/2006/relationships/image" Target="../media/image37.jpe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f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5.wdp"/><Relationship Id="rId7" Type="http://schemas.openxmlformats.org/officeDocument/2006/relationships/image" Target="../media/image6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64.png"/><Relationship Id="rId10" Type="http://schemas.openxmlformats.org/officeDocument/2006/relationships/image" Target="../media/image67.jpeg"/><Relationship Id="rId4" Type="http://schemas.openxmlformats.org/officeDocument/2006/relationships/image" Target="../media/image63.jpe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jpe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jpeg"/><Relationship Id="rId12" Type="http://schemas.openxmlformats.org/officeDocument/2006/relationships/image" Target="../media/image77.png"/><Relationship Id="rId17" Type="http://schemas.openxmlformats.org/officeDocument/2006/relationships/image" Target="../media/image82.jpeg"/><Relationship Id="rId25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1.jpeg"/><Relationship Id="rId20" Type="http://schemas.openxmlformats.org/officeDocument/2006/relationships/image" Target="../media/image85.jpeg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11" Type="http://schemas.openxmlformats.org/officeDocument/2006/relationships/image" Target="../media/image76.png"/><Relationship Id="rId24" Type="http://schemas.openxmlformats.org/officeDocument/2006/relationships/image" Target="../media/image89.jpeg"/><Relationship Id="rId5" Type="http://schemas.openxmlformats.org/officeDocument/2006/relationships/image" Target="../media/image70.jpeg"/><Relationship Id="rId15" Type="http://schemas.openxmlformats.org/officeDocument/2006/relationships/image" Target="../media/image80.png"/><Relationship Id="rId23" Type="http://schemas.openxmlformats.org/officeDocument/2006/relationships/image" Target="../media/image88.jpeg"/><Relationship Id="rId28" Type="http://schemas.openxmlformats.org/officeDocument/2006/relationships/image" Target="../media/image93.jpeg"/><Relationship Id="rId10" Type="http://schemas.openxmlformats.org/officeDocument/2006/relationships/image" Target="../media/image75.jpeg"/><Relationship Id="rId19" Type="http://schemas.openxmlformats.org/officeDocument/2006/relationships/image" Target="../media/image84.png"/><Relationship Id="rId31" Type="http://schemas.openxmlformats.org/officeDocument/2006/relationships/image" Target="../media/image96.jpe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jpeg"/><Relationship Id="rId27" Type="http://schemas.openxmlformats.org/officeDocument/2006/relationships/image" Target="../media/image92.jpeg"/><Relationship Id="rId30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.jpg"/><Relationship Id="rId9" Type="http://schemas.openxmlformats.org/officeDocument/2006/relationships/image" Target="../media/image10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jpeg"/><Relationship Id="rId10" Type="http://schemas.openxmlformats.org/officeDocument/2006/relationships/image" Target="../media/image117.png"/><Relationship Id="rId4" Type="http://schemas.openxmlformats.org/officeDocument/2006/relationships/image" Target="../media/image98.png"/><Relationship Id="rId9" Type="http://schemas.openxmlformats.org/officeDocument/2006/relationships/image" Target="../media/image116.png"/><Relationship Id="rId14" Type="http://schemas.openxmlformats.org/officeDocument/2006/relationships/image" Target="../media/image121.jf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image" Target="../media/image132.jpeg"/><Relationship Id="rId18" Type="http://schemas.openxmlformats.org/officeDocument/2006/relationships/image" Target="../media/image137.jpeg"/><Relationship Id="rId3" Type="http://schemas.openxmlformats.org/officeDocument/2006/relationships/image" Target="../media/image123.jfif"/><Relationship Id="rId7" Type="http://schemas.openxmlformats.org/officeDocument/2006/relationships/image" Target="../media/image127.jpeg"/><Relationship Id="rId12" Type="http://schemas.openxmlformats.org/officeDocument/2006/relationships/image" Target="../media/image131.jpeg"/><Relationship Id="rId17" Type="http://schemas.openxmlformats.org/officeDocument/2006/relationships/image" Target="../media/image136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6.jpeg"/><Relationship Id="rId11" Type="http://schemas.microsoft.com/office/2007/relationships/hdphoto" Target="../media/hdphoto9.wdp"/><Relationship Id="rId5" Type="http://schemas.openxmlformats.org/officeDocument/2006/relationships/image" Target="../media/image125.jpeg"/><Relationship Id="rId15" Type="http://schemas.openxmlformats.org/officeDocument/2006/relationships/image" Target="../media/image134.jpeg"/><Relationship Id="rId10" Type="http://schemas.openxmlformats.org/officeDocument/2006/relationships/image" Target="../media/image130.pn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Relationship Id="rId14" Type="http://schemas.openxmlformats.org/officeDocument/2006/relationships/image" Target="../media/image1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fif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7" Type="http://schemas.openxmlformats.org/officeDocument/2006/relationships/image" Target="../media/image30.png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41512" y="1899065"/>
            <a:ext cx="10508974" cy="1124572"/>
          </a:xfrm>
        </p:spPr>
        <p:txBody>
          <a:bodyPr>
            <a:noAutofit/>
          </a:bodyPr>
          <a:lstStyle/>
          <a:p>
            <a:r>
              <a:rPr lang="zh-TW" altLang="en-US" sz="8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招聘社工學生簡介會</a:t>
            </a:r>
            <a:endParaRPr lang="en-US" sz="80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22782" y="3223636"/>
            <a:ext cx="8746434" cy="519388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香港城市大學</a:t>
            </a:r>
            <a:endParaRPr lang="en-US" sz="54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副標題 2">
            <a:extLst>
              <a:ext uri="{FF2B5EF4-FFF2-40B4-BE49-F238E27FC236}">
                <a16:creationId xmlns:a16="http://schemas.microsoft.com/office/drawing/2014/main" id="{096EF2C9-8CD5-40F2-827B-0626C0C9A387}"/>
              </a:ext>
            </a:extLst>
          </p:cNvPr>
          <p:cNvSpPr txBox="1">
            <a:spLocks/>
          </p:cNvSpPr>
          <p:nvPr/>
        </p:nvSpPr>
        <p:spPr>
          <a:xfrm>
            <a:off x="7615831" y="4626256"/>
            <a:ext cx="4526291" cy="1788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香港聖公會福利協會</a:t>
            </a:r>
          </a:p>
          <a:p>
            <a:pPr algn="l"/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製作：助理總幹事 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李美玲女士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主講：人力資源總監 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馬嬋玉女士 及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高級人力資源經理 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李綺齡女士</a:t>
            </a:r>
          </a:p>
          <a:p>
            <a:pPr algn="l"/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29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5CADE48-312F-4662-924F-F60F3E6549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5" t="7254" r="41803" b="41803"/>
          <a:stretch/>
        </p:blipFill>
        <p:spPr>
          <a:xfrm>
            <a:off x="6764562" y="4897121"/>
            <a:ext cx="901147" cy="116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96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9" t="24653" r="8669" b="7523"/>
          <a:stretch>
            <a:fillRect/>
          </a:stretch>
        </p:blipFill>
        <p:spPr>
          <a:xfrm>
            <a:off x="3867210" y="1690688"/>
            <a:ext cx="3168000" cy="4651376"/>
          </a:xfrm>
          <a:custGeom>
            <a:avLst/>
            <a:gdLst>
              <a:gd name="connsiteX0" fmla="*/ 0 w 3168000"/>
              <a:gd name="connsiteY0" fmla="*/ 0 h 4651376"/>
              <a:gd name="connsiteX1" fmla="*/ 3168000 w 3168000"/>
              <a:gd name="connsiteY1" fmla="*/ 0 h 4651376"/>
              <a:gd name="connsiteX2" fmla="*/ 3168000 w 3168000"/>
              <a:gd name="connsiteY2" fmla="*/ 4651376 h 4651376"/>
              <a:gd name="connsiteX3" fmla="*/ 0 w 3168000"/>
              <a:gd name="connsiteY3" fmla="*/ 4651376 h 465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000" h="4651376">
                <a:moveTo>
                  <a:pt x="0" y="0"/>
                </a:moveTo>
                <a:lnTo>
                  <a:pt x="3168000" y="0"/>
                </a:lnTo>
                <a:lnTo>
                  <a:pt x="3168000" y="4651376"/>
                </a:lnTo>
                <a:lnTo>
                  <a:pt x="0" y="4651376"/>
                </a:lnTo>
                <a:close/>
              </a:path>
            </a:pathLst>
          </a:cu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" t="4504" r="9755" b="3856"/>
          <a:stretch>
            <a:fillRect/>
          </a:stretch>
        </p:blipFill>
        <p:spPr>
          <a:xfrm>
            <a:off x="595090" y="1690688"/>
            <a:ext cx="3168000" cy="4651376"/>
          </a:xfrm>
          <a:custGeom>
            <a:avLst/>
            <a:gdLst>
              <a:gd name="connsiteX0" fmla="*/ 0 w 3168000"/>
              <a:gd name="connsiteY0" fmla="*/ 0 h 4651376"/>
              <a:gd name="connsiteX1" fmla="*/ 3168000 w 3168000"/>
              <a:gd name="connsiteY1" fmla="*/ 0 h 4651376"/>
              <a:gd name="connsiteX2" fmla="*/ 3168000 w 3168000"/>
              <a:gd name="connsiteY2" fmla="*/ 4651376 h 4651376"/>
              <a:gd name="connsiteX3" fmla="*/ 0 w 3168000"/>
              <a:gd name="connsiteY3" fmla="*/ 4651376 h 465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000" h="4651376">
                <a:moveTo>
                  <a:pt x="0" y="0"/>
                </a:moveTo>
                <a:lnTo>
                  <a:pt x="3168000" y="0"/>
                </a:lnTo>
                <a:lnTo>
                  <a:pt x="3168000" y="4651376"/>
                </a:lnTo>
                <a:lnTo>
                  <a:pt x="0" y="4651376"/>
                </a:lnTo>
                <a:close/>
              </a:path>
            </a:pathLst>
          </a:cu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1.4 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以人為本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︰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追求靈性發展</a:t>
            </a:r>
            <a:endParaRPr lang="zh-HK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10</a:t>
            </a:fld>
            <a:endParaRPr lang="en-US"/>
          </a:p>
        </p:txBody>
      </p:sp>
      <p:grpSp>
        <p:nvGrpSpPr>
          <p:cNvPr id="4" name="群組 3"/>
          <p:cNvGrpSpPr/>
          <p:nvPr/>
        </p:nvGrpSpPr>
        <p:grpSpPr>
          <a:xfrm>
            <a:off x="7253746" y="1690688"/>
            <a:ext cx="4472044" cy="4665662"/>
            <a:chOff x="823914" y="1690688"/>
            <a:chExt cx="4472044" cy="4665662"/>
          </a:xfrm>
        </p:grpSpPr>
        <p:grpSp>
          <p:nvGrpSpPr>
            <p:cNvPr id="5" name="群組 4"/>
            <p:cNvGrpSpPr/>
            <p:nvPr/>
          </p:nvGrpSpPr>
          <p:grpSpPr>
            <a:xfrm>
              <a:off x="838200" y="1690688"/>
              <a:ext cx="4445000" cy="4665662"/>
              <a:chOff x="838200" y="1690688"/>
              <a:chExt cx="4445000" cy="4665662"/>
            </a:xfrm>
          </p:grpSpPr>
          <p:cxnSp>
            <p:nvCxnSpPr>
              <p:cNvPr id="8" name="直線接點 7"/>
              <p:cNvCxnSpPr/>
              <p:nvPr/>
            </p:nvCxnSpPr>
            <p:spPr>
              <a:xfrm>
                <a:off x="838200" y="1690688"/>
                <a:ext cx="0" cy="466566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/>
              <p:cNvCxnSpPr/>
              <p:nvPr/>
            </p:nvCxnSpPr>
            <p:spPr>
              <a:xfrm>
                <a:off x="5283200" y="1690688"/>
                <a:ext cx="0" cy="466566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接點 9"/>
              <p:cNvCxnSpPr/>
              <p:nvPr/>
            </p:nvCxnSpPr>
            <p:spPr>
              <a:xfrm>
                <a:off x="838200" y="6342064"/>
                <a:ext cx="444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線接點 5"/>
            <p:cNvCxnSpPr/>
            <p:nvPr/>
          </p:nvCxnSpPr>
          <p:spPr>
            <a:xfrm flipV="1">
              <a:off x="823914" y="1690688"/>
              <a:ext cx="1989314" cy="589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/>
          </p:nvCxnSpPr>
          <p:spPr>
            <a:xfrm>
              <a:off x="3499028" y="1690688"/>
              <a:ext cx="179693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8" descr="https://cdn-icons-png.flaticon.com/512/4157/415795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546" y="1186688"/>
            <a:ext cx="1008000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cdn-icons-png.flaticon.com/512/9168/916804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270977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dn-icons-png.flaticon.com/512/2300/230053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4525917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8796000" y="292660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退修自省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8795999" y="480295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團契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3210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推動家庭友善、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Work-Life balance</a:t>
            </a:r>
            <a:endParaRPr lang="zh-HK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11</a:t>
            </a:fld>
            <a:endParaRPr lang="en-US"/>
          </a:p>
        </p:txBody>
      </p:sp>
      <p:grpSp>
        <p:nvGrpSpPr>
          <p:cNvPr id="31" name="群組 30"/>
          <p:cNvGrpSpPr/>
          <p:nvPr/>
        </p:nvGrpSpPr>
        <p:grpSpPr>
          <a:xfrm>
            <a:off x="838200" y="1150884"/>
            <a:ext cx="2377966" cy="5205466"/>
            <a:chOff x="838200" y="1150884"/>
            <a:chExt cx="2377966" cy="4635062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96" t="2870" b="6294"/>
            <a:stretch>
              <a:fillRect/>
            </a:stretch>
          </p:blipFill>
          <p:spPr>
            <a:xfrm>
              <a:off x="838200" y="1150884"/>
              <a:ext cx="2377966" cy="4635062"/>
            </a:xfrm>
            <a:custGeom>
              <a:avLst/>
              <a:gdLst>
                <a:gd name="connsiteX0" fmla="*/ 396336 w 2377966"/>
                <a:gd name="connsiteY0" fmla="*/ 0 h 4635062"/>
                <a:gd name="connsiteX1" fmla="*/ 1981630 w 2377966"/>
                <a:gd name="connsiteY1" fmla="*/ 0 h 4635062"/>
                <a:gd name="connsiteX2" fmla="*/ 2377966 w 2377966"/>
                <a:gd name="connsiteY2" fmla="*/ 396336 h 4635062"/>
                <a:gd name="connsiteX3" fmla="*/ 2377966 w 2377966"/>
                <a:gd name="connsiteY3" fmla="*/ 4238726 h 4635062"/>
                <a:gd name="connsiteX4" fmla="*/ 1981630 w 2377966"/>
                <a:gd name="connsiteY4" fmla="*/ 4635062 h 4635062"/>
                <a:gd name="connsiteX5" fmla="*/ 396336 w 2377966"/>
                <a:gd name="connsiteY5" fmla="*/ 4635062 h 4635062"/>
                <a:gd name="connsiteX6" fmla="*/ 0 w 2377966"/>
                <a:gd name="connsiteY6" fmla="*/ 4238726 h 4635062"/>
                <a:gd name="connsiteX7" fmla="*/ 0 w 2377966"/>
                <a:gd name="connsiteY7" fmla="*/ 396336 h 4635062"/>
                <a:gd name="connsiteX8" fmla="*/ 396336 w 2377966"/>
                <a:gd name="connsiteY8" fmla="*/ 0 h 463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7966" h="4635062">
                  <a:moveTo>
                    <a:pt x="396336" y="0"/>
                  </a:moveTo>
                  <a:lnTo>
                    <a:pt x="1981630" y="0"/>
                  </a:lnTo>
                  <a:cubicBezTo>
                    <a:pt x="2200520" y="0"/>
                    <a:pt x="2377966" y="177446"/>
                    <a:pt x="2377966" y="396336"/>
                  </a:cubicBezTo>
                  <a:lnTo>
                    <a:pt x="2377966" y="4238726"/>
                  </a:lnTo>
                  <a:cubicBezTo>
                    <a:pt x="2377966" y="4457616"/>
                    <a:pt x="2200520" y="4635062"/>
                    <a:pt x="1981630" y="4635062"/>
                  </a:cubicBezTo>
                  <a:lnTo>
                    <a:pt x="396336" y="4635062"/>
                  </a:lnTo>
                  <a:cubicBezTo>
                    <a:pt x="177446" y="4635062"/>
                    <a:pt x="0" y="4457616"/>
                    <a:pt x="0" y="4238726"/>
                  </a:cubicBezTo>
                  <a:lnTo>
                    <a:pt x="0" y="396336"/>
                  </a:lnTo>
                  <a:cubicBezTo>
                    <a:pt x="0" y="177446"/>
                    <a:pt x="177446" y="0"/>
                    <a:pt x="396336" y="0"/>
                  </a:cubicBezTo>
                  <a:close/>
                </a:path>
              </a:pathLst>
            </a:custGeom>
          </p:spPr>
        </p:pic>
        <p:sp>
          <p:nvSpPr>
            <p:cNvPr id="24" name="圓角矩形 23"/>
            <p:cNvSpPr/>
            <p:nvPr/>
          </p:nvSpPr>
          <p:spPr>
            <a:xfrm>
              <a:off x="838200" y="1150884"/>
              <a:ext cx="2377966" cy="4635062"/>
            </a:xfrm>
            <a:prstGeom prst="roundRect">
              <a:avLst/>
            </a:prstGeom>
            <a:solidFill>
              <a:srgbClr val="B9E4F3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3550744" y="1150884"/>
            <a:ext cx="2377967" cy="5205466"/>
            <a:chOff x="3550744" y="1150884"/>
            <a:chExt cx="2377967" cy="4635062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52" t="5584" r="16052" b="5584"/>
            <a:stretch>
              <a:fillRect/>
            </a:stretch>
          </p:blipFill>
          <p:spPr>
            <a:xfrm>
              <a:off x="3550745" y="1150884"/>
              <a:ext cx="2377966" cy="4635062"/>
            </a:xfrm>
            <a:custGeom>
              <a:avLst/>
              <a:gdLst>
                <a:gd name="connsiteX0" fmla="*/ 396336 w 2377966"/>
                <a:gd name="connsiteY0" fmla="*/ 0 h 4635062"/>
                <a:gd name="connsiteX1" fmla="*/ 1981630 w 2377966"/>
                <a:gd name="connsiteY1" fmla="*/ 0 h 4635062"/>
                <a:gd name="connsiteX2" fmla="*/ 2377966 w 2377966"/>
                <a:gd name="connsiteY2" fmla="*/ 396336 h 4635062"/>
                <a:gd name="connsiteX3" fmla="*/ 2377966 w 2377966"/>
                <a:gd name="connsiteY3" fmla="*/ 4238726 h 4635062"/>
                <a:gd name="connsiteX4" fmla="*/ 1981630 w 2377966"/>
                <a:gd name="connsiteY4" fmla="*/ 4635062 h 4635062"/>
                <a:gd name="connsiteX5" fmla="*/ 396336 w 2377966"/>
                <a:gd name="connsiteY5" fmla="*/ 4635062 h 4635062"/>
                <a:gd name="connsiteX6" fmla="*/ 0 w 2377966"/>
                <a:gd name="connsiteY6" fmla="*/ 4238726 h 4635062"/>
                <a:gd name="connsiteX7" fmla="*/ 0 w 2377966"/>
                <a:gd name="connsiteY7" fmla="*/ 396336 h 4635062"/>
                <a:gd name="connsiteX8" fmla="*/ 396336 w 2377966"/>
                <a:gd name="connsiteY8" fmla="*/ 0 h 463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7966" h="4635062">
                  <a:moveTo>
                    <a:pt x="396336" y="0"/>
                  </a:moveTo>
                  <a:lnTo>
                    <a:pt x="1981630" y="0"/>
                  </a:lnTo>
                  <a:cubicBezTo>
                    <a:pt x="2200520" y="0"/>
                    <a:pt x="2377966" y="177446"/>
                    <a:pt x="2377966" y="396336"/>
                  </a:cubicBezTo>
                  <a:lnTo>
                    <a:pt x="2377966" y="4238726"/>
                  </a:lnTo>
                  <a:cubicBezTo>
                    <a:pt x="2377966" y="4457616"/>
                    <a:pt x="2200520" y="4635062"/>
                    <a:pt x="1981630" y="4635062"/>
                  </a:cubicBezTo>
                  <a:lnTo>
                    <a:pt x="396336" y="4635062"/>
                  </a:lnTo>
                  <a:cubicBezTo>
                    <a:pt x="177446" y="4635062"/>
                    <a:pt x="0" y="4457616"/>
                    <a:pt x="0" y="4238726"/>
                  </a:cubicBezTo>
                  <a:lnTo>
                    <a:pt x="0" y="396336"/>
                  </a:lnTo>
                  <a:cubicBezTo>
                    <a:pt x="0" y="177446"/>
                    <a:pt x="177446" y="0"/>
                    <a:pt x="396336" y="0"/>
                  </a:cubicBezTo>
                  <a:close/>
                </a:path>
              </a:pathLst>
            </a:custGeom>
          </p:spPr>
        </p:pic>
        <p:sp>
          <p:nvSpPr>
            <p:cNvPr id="25" name="圓角矩形 24"/>
            <p:cNvSpPr/>
            <p:nvPr/>
          </p:nvSpPr>
          <p:spPr>
            <a:xfrm>
              <a:off x="3550744" y="1150884"/>
              <a:ext cx="2377966" cy="4635062"/>
            </a:xfrm>
            <a:prstGeom prst="roundRect">
              <a:avLst/>
            </a:prstGeom>
            <a:solidFill>
              <a:srgbClr val="B9E4F3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8975834" y="1150884"/>
            <a:ext cx="2377966" cy="5205466"/>
            <a:chOff x="8975834" y="1150884"/>
            <a:chExt cx="2377966" cy="4635062"/>
          </a:xfrm>
        </p:grpSpPr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39" t="3526" r="17215" b="2243"/>
            <a:stretch>
              <a:fillRect/>
            </a:stretch>
          </p:blipFill>
          <p:spPr>
            <a:xfrm>
              <a:off x="8975834" y="1150884"/>
              <a:ext cx="2377966" cy="4635062"/>
            </a:xfrm>
            <a:custGeom>
              <a:avLst/>
              <a:gdLst>
                <a:gd name="connsiteX0" fmla="*/ 396336 w 2377966"/>
                <a:gd name="connsiteY0" fmla="*/ 0 h 4635062"/>
                <a:gd name="connsiteX1" fmla="*/ 1981630 w 2377966"/>
                <a:gd name="connsiteY1" fmla="*/ 0 h 4635062"/>
                <a:gd name="connsiteX2" fmla="*/ 2377966 w 2377966"/>
                <a:gd name="connsiteY2" fmla="*/ 396336 h 4635062"/>
                <a:gd name="connsiteX3" fmla="*/ 2377966 w 2377966"/>
                <a:gd name="connsiteY3" fmla="*/ 4238726 h 4635062"/>
                <a:gd name="connsiteX4" fmla="*/ 1981630 w 2377966"/>
                <a:gd name="connsiteY4" fmla="*/ 4635062 h 4635062"/>
                <a:gd name="connsiteX5" fmla="*/ 396336 w 2377966"/>
                <a:gd name="connsiteY5" fmla="*/ 4635062 h 4635062"/>
                <a:gd name="connsiteX6" fmla="*/ 0 w 2377966"/>
                <a:gd name="connsiteY6" fmla="*/ 4238726 h 4635062"/>
                <a:gd name="connsiteX7" fmla="*/ 0 w 2377966"/>
                <a:gd name="connsiteY7" fmla="*/ 396336 h 4635062"/>
                <a:gd name="connsiteX8" fmla="*/ 396336 w 2377966"/>
                <a:gd name="connsiteY8" fmla="*/ 0 h 463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7966" h="4635062">
                  <a:moveTo>
                    <a:pt x="396336" y="0"/>
                  </a:moveTo>
                  <a:lnTo>
                    <a:pt x="1981630" y="0"/>
                  </a:lnTo>
                  <a:cubicBezTo>
                    <a:pt x="2200520" y="0"/>
                    <a:pt x="2377966" y="177446"/>
                    <a:pt x="2377966" y="396336"/>
                  </a:cubicBezTo>
                  <a:lnTo>
                    <a:pt x="2377966" y="4238726"/>
                  </a:lnTo>
                  <a:cubicBezTo>
                    <a:pt x="2377966" y="4457616"/>
                    <a:pt x="2200520" y="4635062"/>
                    <a:pt x="1981630" y="4635062"/>
                  </a:cubicBezTo>
                  <a:lnTo>
                    <a:pt x="396336" y="4635062"/>
                  </a:lnTo>
                  <a:cubicBezTo>
                    <a:pt x="177446" y="4635062"/>
                    <a:pt x="0" y="4457616"/>
                    <a:pt x="0" y="4238726"/>
                  </a:cubicBezTo>
                  <a:lnTo>
                    <a:pt x="0" y="396336"/>
                  </a:lnTo>
                  <a:cubicBezTo>
                    <a:pt x="0" y="177446"/>
                    <a:pt x="177446" y="0"/>
                    <a:pt x="396336" y="0"/>
                  </a:cubicBezTo>
                  <a:close/>
                </a:path>
              </a:pathLst>
            </a:custGeom>
          </p:spPr>
        </p:pic>
        <p:sp>
          <p:nvSpPr>
            <p:cNvPr id="27" name="圓角矩形 26"/>
            <p:cNvSpPr/>
            <p:nvPr/>
          </p:nvSpPr>
          <p:spPr>
            <a:xfrm>
              <a:off x="8975834" y="1150884"/>
              <a:ext cx="2377966" cy="4635062"/>
            </a:xfrm>
            <a:prstGeom prst="roundRect">
              <a:avLst/>
            </a:prstGeom>
            <a:solidFill>
              <a:srgbClr val="B9E4F3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1323383" y="2142532"/>
            <a:ext cx="1407600" cy="1407600"/>
            <a:chOff x="926225" y="1069796"/>
            <a:chExt cx="2201916" cy="2201916"/>
          </a:xfrm>
        </p:grpSpPr>
        <p:pic>
          <p:nvPicPr>
            <p:cNvPr id="4098" name="Picture 2" descr="https://cdn-icons-png.flaticon.com/512/3790/3790570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986" y="1399557"/>
              <a:ext cx="1542394" cy="154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橢圓 31"/>
            <p:cNvSpPr/>
            <p:nvPr/>
          </p:nvSpPr>
          <p:spPr>
            <a:xfrm>
              <a:off x="926225" y="1069796"/>
              <a:ext cx="2201916" cy="2201916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4035927" y="2142532"/>
            <a:ext cx="1407600" cy="1407600"/>
            <a:chOff x="3634749" y="995005"/>
            <a:chExt cx="2201916" cy="2201916"/>
          </a:xfrm>
        </p:grpSpPr>
        <p:pic>
          <p:nvPicPr>
            <p:cNvPr id="4100" name="Picture 4" descr="https://cdn-icons-png.flaticon.com/512/2989/2989113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327" y="1325563"/>
              <a:ext cx="1540800" cy="154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橢圓 36"/>
            <p:cNvSpPr/>
            <p:nvPr/>
          </p:nvSpPr>
          <p:spPr>
            <a:xfrm>
              <a:off x="3634749" y="995005"/>
              <a:ext cx="2201916" cy="2201916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9461491" y="2191292"/>
            <a:ext cx="1406651" cy="1406651"/>
            <a:chOff x="9075921" y="1069796"/>
            <a:chExt cx="2201916" cy="2201916"/>
          </a:xfrm>
        </p:grpSpPr>
        <p:pic>
          <p:nvPicPr>
            <p:cNvPr id="4104" name="Picture 8" descr="https://cdn-icons-png.flaticon.com/512/2500/2500267.png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4417" y="1325563"/>
              <a:ext cx="1540800" cy="154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橢圓 39"/>
            <p:cNvSpPr/>
            <p:nvPr/>
          </p:nvSpPr>
          <p:spPr>
            <a:xfrm>
              <a:off x="9075921" y="1069796"/>
              <a:ext cx="2201916" cy="2201916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6293944" y="1150884"/>
            <a:ext cx="2381719" cy="5210082"/>
            <a:chOff x="6293944" y="1150884"/>
            <a:chExt cx="2381719" cy="5210082"/>
          </a:xfrm>
        </p:grpSpPr>
        <p:pic>
          <p:nvPicPr>
            <p:cNvPr id="47" name="圖片 4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60" t="508" r="11849" b="3558"/>
            <a:stretch>
              <a:fillRect/>
            </a:stretch>
          </p:blipFill>
          <p:spPr>
            <a:xfrm>
              <a:off x="6293944" y="1155500"/>
              <a:ext cx="2379600" cy="5205466"/>
            </a:xfrm>
            <a:custGeom>
              <a:avLst/>
              <a:gdLst>
                <a:gd name="connsiteX0" fmla="*/ 396608 w 2379600"/>
                <a:gd name="connsiteY0" fmla="*/ 0 h 5205466"/>
                <a:gd name="connsiteX1" fmla="*/ 1982992 w 2379600"/>
                <a:gd name="connsiteY1" fmla="*/ 0 h 5205466"/>
                <a:gd name="connsiteX2" fmla="*/ 2379600 w 2379600"/>
                <a:gd name="connsiteY2" fmla="*/ 396608 h 5205466"/>
                <a:gd name="connsiteX3" fmla="*/ 2379600 w 2379600"/>
                <a:gd name="connsiteY3" fmla="*/ 4808858 h 5205466"/>
                <a:gd name="connsiteX4" fmla="*/ 1982992 w 2379600"/>
                <a:gd name="connsiteY4" fmla="*/ 5205466 h 5205466"/>
                <a:gd name="connsiteX5" fmla="*/ 396608 w 2379600"/>
                <a:gd name="connsiteY5" fmla="*/ 5205466 h 5205466"/>
                <a:gd name="connsiteX6" fmla="*/ 0 w 2379600"/>
                <a:gd name="connsiteY6" fmla="*/ 4808858 h 5205466"/>
                <a:gd name="connsiteX7" fmla="*/ 0 w 2379600"/>
                <a:gd name="connsiteY7" fmla="*/ 396608 h 5205466"/>
                <a:gd name="connsiteX8" fmla="*/ 396608 w 2379600"/>
                <a:gd name="connsiteY8" fmla="*/ 0 h 520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9600" h="5205466">
                  <a:moveTo>
                    <a:pt x="396608" y="0"/>
                  </a:moveTo>
                  <a:lnTo>
                    <a:pt x="1982992" y="0"/>
                  </a:lnTo>
                  <a:cubicBezTo>
                    <a:pt x="2202033" y="0"/>
                    <a:pt x="2379600" y="177567"/>
                    <a:pt x="2379600" y="396608"/>
                  </a:cubicBezTo>
                  <a:lnTo>
                    <a:pt x="2379600" y="4808858"/>
                  </a:lnTo>
                  <a:cubicBezTo>
                    <a:pt x="2379600" y="5027899"/>
                    <a:pt x="2202033" y="5205466"/>
                    <a:pt x="1982992" y="5205466"/>
                  </a:cubicBezTo>
                  <a:lnTo>
                    <a:pt x="396608" y="5205466"/>
                  </a:lnTo>
                  <a:cubicBezTo>
                    <a:pt x="177567" y="5205466"/>
                    <a:pt x="0" y="5027899"/>
                    <a:pt x="0" y="4808858"/>
                  </a:cubicBezTo>
                  <a:lnTo>
                    <a:pt x="0" y="396608"/>
                  </a:lnTo>
                  <a:cubicBezTo>
                    <a:pt x="0" y="177567"/>
                    <a:pt x="177567" y="0"/>
                    <a:pt x="396608" y="0"/>
                  </a:cubicBezTo>
                  <a:close/>
                </a:path>
              </a:pathLst>
            </a:custGeom>
          </p:spPr>
        </p:pic>
        <p:sp>
          <p:nvSpPr>
            <p:cNvPr id="51" name="圓角矩形 50"/>
            <p:cNvSpPr/>
            <p:nvPr/>
          </p:nvSpPr>
          <p:spPr>
            <a:xfrm>
              <a:off x="6297697" y="1150884"/>
              <a:ext cx="2377966" cy="5205466"/>
            </a:xfrm>
            <a:prstGeom prst="roundRect">
              <a:avLst/>
            </a:prstGeom>
            <a:solidFill>
              <a:srgbClr val="B9E4F3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6801930" y="2190343"/>
            <a:ext cx="1407600" cy="1407600"/>
            <a:chOff x="6355335" y="1069796"/>
            <a:chExt cx="2201916" cy="2201916"/>
          </a:xfrm>
        </p:grpSpPr>
        <p:pic>
          <p:nvPicPr>
            <p:cNvPr id="4102" name="Picture 6" descr="https://cdn-icons-png.flaticon.com/512/4163/4163679.png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1873" y="1325563"/>
              <a:ext cx="1540800" cy="154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橢圓 37"/>
            <p:cNvSpPr/>
            <p:nvPr/>
          </p:nvSpPr>
          <p:spPr>
            <a:xfrm>
              <a:off x="6355335" y="1069796"/>
              <a:ext cx="2201916" cy="2201916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44" name="文字方塊 43"/>
          <p:cNvSpPr txBox="1"/>
          <p:nvPr/>
        </p:nvSpPr>
        <p:spPr>
          <a:xfrm>
            <a:off x="1169131" y="434661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母乳餵哺間</a:t>
            </a:r>
            <a:endParaRPr lang="zh-HK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3739579" y="4346612"/>
            <a:ext cx="1992853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3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彈性工作安排</a:t>
            </a:r>
            <a:endParaRPr lang="zh-HK" altLang="en-US" sz="23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6949162" y="434661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3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職福會</a:t>
            </a:r>
            <a:endParaRPr lang="zh-HK" altLang="en-US" sz="23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8843928" y="4161950"/>
            <a:ext cx="2646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3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政府資助安老院舍</a:t>
            </a:r>
            <a:endParaRPr lang="en-US" altLang="zh-TW" sz="23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3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聖公會名額宿位</a:t>
            </a:r>
            <a:endParaRPr lang="zh-HK" altLang="en-US" sz="23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9874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3. 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薪酬福利</a:t>
            </a:r>
            <a:endParaRPr lang="zh-HK" altLang="en-US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12</a:t>
            </a:fld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12630150" y="0"/>
            <a:ext cx="2133600" cy="1066800"/>
          </a:xfrm>
          <a:prstGeom prst="rect">
            <a:avLst/>
          </a:prstGeom>
          <a:solidFill>
            <a:srgbClr val="FFE74C"/>
          </a:solidFill>
          <a:ln>
            <a:solidFill>
              <a:srgbClr val="FFE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 </a:t>
            </a:r>
            <a:endParaRPr lang="zh-HK" altLang="en-US" dirty="0"/>
          </a:p>
        </p:txBody>
      </p:sp>
      <p:sp>
        <p:nvSpPr>
          <p:cNvPr id="6" name="矩形 5"/>
          <p:cNvSpPr/>
          <p:nvPr/>
        </p:nvSpPr>
        <p:spPr>
          <a:xfrm>
            <a:off x="12630150" y="1455737"/>
            <a:ext cx="2133600" cy="1066800"/>
          </a:xfrm>
          <a:prstGeom prst="rect">
            <a:avLst/>
          </a:prstGeom>
          <a:solidFill>
            <a:srgbClr val="FF5964"/>
          </a:solidFill>
          <a:ln>
            <a:solidFill>
              <a:srgbClr val="FF59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矩形 6"/>
          <p:cNvSpPr/>
          <p:nvPr/>
        </p:nvSpPr>
        <p:spPr>
          <a:xfrm>
            <a:off x="12630150" y="2911474"/>
            <a:ext cx="2133600" cy="1066800"/>
          </a:xfrm>
          <a:prstGeom prst="rect">
            <a:avLst/>
          </a:prstGeom>
          <a:solidFill>
            <a:srgbClr val="62C2E4"/>
          </a:solidFill>
          <a:ln>
            <a:solidFill>
              <a:srgbClr val="DB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矩形 7"/>
          <p:cNvSpPr/>
          <p:nvPr/>
        </p:nvSpPr>
        <p:spPr>
          <a:xfrm>
            <a:off x="12630150" y="4367211"/>
            <a:ext cx="2133600" cy="1066800"/>
          </a:xfrm>
          <a:prstGeom prst="rect">
            <a:avLst/>
          </a:prstGeom>
          <a:solidFill>
            <a:srgbClr val="11BB22"/>
          </a:solidFill>
          <a:ln>
            <a:solidFill>
              <a:srgbClr val="6BF1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矩形 8"/>
          <p:cNvSpPr/>
          <p:nvPr/>
        </p:nvSpPr>
        <p:spPr>
          <a:xfrm>
            <a:off x="12630150" y="5822950"/>
            <a:ext cx="2133600" cy="1066800"/>
          </a:xfrm>
          <a:prstGeom prst="rect">
            <a:avLst/>
          </a:prstGeom>
          <a:solidFill>
            <a:srgbClr val="7F2982"/>
          </a:solidFill>
          <a:ln>
            <a:solidFill>
              <a:srgbClr val="7F2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/>
          <p:cNvSpPr/>
          <p:nvPr/>
        </p:nvSpPr>
        <p:spPr>
          <a:xfrm>
            <a:off x="15011400" y="2911472"/>
            <a:ext cx="2133600" cy="1066800"/>
          </a:xfrm>
          <a:prstGeom prst="rect">
            <a:avLst/>
          </a:prstGeom>
          <a:solidFill>
            <a:srgbClr val="62C2E4"/>
          </a:solidFill>
          <a:ln>
            <a:solidFill>
              <a:srgbClr val="DB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矩形 10"/>
          <p:cNvSpPr/>
          <p:nvPr/>
        </p:nvSpPr>
        <p:spPr>
          <a:xfrm>
            <a:off x="15011400" y="-4"/>
            <a:ext cx="2133600" cy="1066800"/>
          </a:xfrm>
          <a:prstGeom prst="rect">
            <a:avLst/>
          </a:prstGeom>
          <a:solidFill>
            <a:srgbClr val="B9E4F3"/>
          </a:solidFill>
          <a:ln>
            <a:solidFill>
              <a:srgbClr val="DB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矩形 11"/>
          <p:cNvSpPr/>
          <p:nvPr/>
        </p:nvSpPr>
        <p:spPr>
          <a:xfrm>
            <a:off x="15011400" y="1455734"/>
            <a:ext cx="2133600" cy="1066800"/>
          </a:xfrm>
          <a:prstGeom prst="rect">
            <a:avLst/>
          </a:prstGeom>
          <a:solidFill>
            <a:srgbClr val="85CFEA"/>
          </a:solidFill>
          <a:ln>
            <a:solidFill>
              <a:srgbClr val="85CF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矩形 12"/>
          <p:cNvSpPr/>
          <p:nvPr/>
        </p:nvSpPr>
        <p:spPr>
          <a:xfrm>
            <a:off x="15011400" y="4367210"/>
            <a:ext cx="2133600" cy="1066800"/>
          </a:xfrm>
          <a:prstGeom prst="rect">
            <a:avLst/>
          </a:prstGeom>
          <a:solidFill>
            <a:srgbClr val="2195C0"/>
          </a:solidFill>
          <a:ln>
            <a:solidFill>
              <a:srgbClr val="2195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矩形 13"/>
          <p:cNvSpPr/>
          <p:nvPr/>
        </p:nvSpPr>
        <p:spPr>
          <a:xfrm>
            <a:off x="15011400" y="5822950"/>
            <a:ext cx="2133600" cy="1066800"/>
          </a:xfrm>
          <a:prstGeom prst="rect">
            <a:avLst/>
          </a:prstGeom>
          <a:solidFill>
            <a:srgbClr val="0F4457"/>
          </a:solidFill>
          <a:ln>
            <a:solidFill>
              <a:srgbClr val="DB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7" name="手繪多邊形 16"/>
          <p:cNvSpPr/>
          <p:nvPr/>
        </p:nvSpPr>
        <p:spPr>
          <a:xfrm>
            <a:off x="927219" y="1229278"/>
            <a:ext cx="4936552" cy="609600"/>
          </a:xfrm>
          <a:custGeom>
            <a:avLst/>
            <a:gdLst>
              <a:gd name="connsiteX0" fmla="*/ 0 w 5321300"/>
              <a:gd name="connsiteY0" fmla="*/ 0 h 609600"/>
              <a:gd name="connsiteX1" fmla="*/ 3403300 w 5321300"/>
              <a:gd name="connsiteY1" fmla="*/ 0 h 609600"/>
              <a:gd name="connsiteX2" fmla="*/ 4584700 w 5321300"/>
              <a:gd name="connsiteY2" fmla="*/ 0 h 609600"/>
              <a:gd name="connsiteX3" fmla="*/ 5321300 w 5321300"/>
              <a:gd name="connsiteY3" fmla="*/ 0 h 609600"/>
              <a:gd name="connsiteX4" fmla="*/ 5169200 w 5321300"/>
              <a:gd name="connsiteY4" fmla="*/ 608400 h 609600"/>
              <a:gd name="connsiteX5" fmla="*/ 4584700 w 5321300"/>
              <a:gd name="connsiteY5" fmla="*/ 608400 h 609600"/>
              <a:gd name="connsiteX6" fmla="*/ 4584700 w 5321300"/>
              <a:gd name="connsiteY6" fmla="*/ 609600 h 609600"/>
              <a:gd name="connsiteX7" fmla="*/ 0 w 5321300"/>
              <a:gd name="connsiteY7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21300" h="609600">
                <a:moveTo>
                  <a:pt x="0" y="0"/>
                </a:moveTo>
                <a:lnTo>
                  <a:pt x="3403300" y="0"/>
                </a:lnTo>
                <a:lnTo>
                  <a:pt x="4584700" y="0"/>
                </a:lnTo>
                <a:lnTo>
                  <a:pt x="5321300" y="0"/>
                </a:lnTo>
                <a:lnTo>
                  <a:pt x="5169200" y="608400"/>
                </a:lnTo>
                <a:lnTo>
                  <a:pt x="4584700" y="608400"/>
                </a:lnTo>
                <a:lnTo>
                  <a:pt x="4584700" y="609600"/>
                </a:lnTo>
                <a:lnTo>
                  <a:pt x="0" y="609600"/>
                </a:lnTo>
                <a:close/>
              </a:path>
            </a:pathLst>
          </a:custGeom>
          <a:solidFill>
            <a:srgbClr val="B9E4F3"/>
          </a:solidFill>
          <a:ln>
            <a:solidFill>
              <a:srgbClr val="B9E4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薪酬</a:t>
            </a:r>
            <a:endParaRPr lang="zh-HK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手繪多邊形 17"/>
          <p:cNvSpPr/>
          <p:nvPr/>
        </p:nvSpPr>
        <p:spPr>
          <a:xfrm>
            <a:off x="6417248" y="1229278"/>
            <a:ext cx="4936552" cy="609600"/>
          </a:xfrm>
          <a:custGeom>
            <a:avLst/>
            <a:gdLst>
              <a:gd name="connsiteX0" fmla="*/ 0 w 5321300"/>
              <a:gd name="connsiteY0" fmla="*/ 0 h 609600"/>
              <a:gd name="connsiteX1" fmla="*/ 3403300 w 5321300"/>
              <a:gd name="connsiteY1" fmla="*/ 0 h 609600"/>
              <a:gd name="connsiteX2" fmla="*/ 4584700 w 5321300"/>
              <a:gd name="connsiteY2" fmla="*/ 0 h 609600"/>
              <a:gd name="connsiteX3" fmla="*/ 5321300 w 5321300"/>
              <a:gd name="connsiteY3" fmla="*/ 0 h 609600"/>
              <a:gd name="connsiteX4" fmla="*/ 5169200 w 5321300"/>
              <a:gd name="connsiteY4" fmla="*/ 608400 h 609600"/>
              <a:gd name="connsiteX5" fmla="*/ 4584700 w 5321300"/>
              <a:gd name="connsiteY5" fmla="*/ 608400 h 609600"/>
              <a:gd name="connsiteX6" fmla="*/ 4584700 w 5321300"/>
              <a:gd name="connsiteY6" fmla="*/ 609600 h 609600"/>
              <a:gd name="connsiteX7" fmla="*/ 0 w 5321300"/>
              <a:gd name="connsiteY7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21300" h="609600">
                <a:moveTo>
                  <a:pt x="0" y="0"/>
                </a:moveTo>
                <a:lnTo>
                  <a:pt x="3403300" y="0"/>
                </a:lnTo>
                <a:lnTo>
                  <a:pt x="4584700" y="0"/>
                </a:lnTo>
                <a:lnTo>
                  <a:pt x="5321300" y="0"/>
                </a:lnTo>
                <a:lnTo>
                  <a:pt x="5169200" y="608400"/>
                </a:lnTo>
                <a:lnTo>
                  <a:pt x="4584700" y="608400"/>
                </a:lnTo>
                <a:lnTo>
                  <a:pt x="4584700" y="609600"/>
                </a:lnTo>
                <a:lnTo>
                  <a:pt x="0" y="609600"/>
                </a:lnTo>
                <a:close/>
              </a:path>
            </a:pathLst>
          </a:custGeom>
          <a:solidFill>
            <a:srgbClr val="B9E4F3"/>
          </a:solidFill>
          <a:ln>
            <a:solidFill>
              <a:srgbClr val="B9E4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福利</a:t>
            </a:r>
            <a:endParaRPr lang="zh-HK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https://cdn-icons-png.flaticon.com/512/1589/15891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42" y="1268631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-icons-png.flaticon.com/512/941/94163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19" y="185466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-icons-png.flaticon.com/512/1021/102113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19" y="2584523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-icons-png.flaticon.com/512/1021/102112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19" y="3314381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/>
          <p:cNvSpPr/>
          <p:nvPr/>
        </p:nvSpPr>
        <p:spPr>
          <a:xfrm>
            <a:off x="1647219" y="1854664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rgbClr val="2195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薪金</a:t>
            </a:r>
            <a:endParaRPr lang="en-US" altLang="zh-TW" sz="2000" b="1" dirty="0">
              <a:solidFill>
                <a:srgbClr val="2195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參考「政府公務員薪級表」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647219" y="3317610"/>
            <a:ext cx="29033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rgbClr val="2195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r>
              <a:rPr lang="en-US" altLang="zh-TW" sz="2000" b="1" dirty="0">
                <a:solidFill>
                  <a:srgbClr val="2195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b="1" dirty="0">
                <a:solidFill>
                  <a:srgbClr val="2195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次薪酬調整</a:t>
            </a:r>
            <a:endParaRPr lang="en-US" altLang="zh-TW" sz="2000" b="1" dirty="0">
              <a:solidFill>
                <a:srgbClr val="2195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整體工作表現評核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參考政府公務員調薪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647219" y="2562355"/>
            <a:ext cx="30925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rgbClr val="2195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僱主強積金自願性供款</a:t>
            </a:r>
            <a:endParaRPr lang="en-US" altLang="zh-TW" sz="2000" b="1" dirty="0">
              <a:solidFill>
                <a:srgbClr val="2195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按年資最高可遞增至 </a:t>
            </a:r>
            <a:r>
              <a:rPr lang="en-US" altLang="zh-TW" sz="2000" b="1" dirty="0">
                <a:solidFill>
                  <a:srgbClr val="0F44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15%</a:t>
            </a:r>
          </a:p>
        </p:txBody>
      </p:sp>
      <p:pic>
        <p:nvPicPr>
          <p:cNvPr id="1034" name="Picture 10" descr="https://cdn-icons-png.flaticon.com/512/9369/936909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059" y="1268631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s://cdn-icons-png.flaticon.com/512/941/94163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84" y="185466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s://cdn-icons-png.flaticon.com/512/1021/102113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84" y="2584523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29"/>
          <p:cNvSpPr/>
          <p:nvPr/>
        </p:nvSpPr>
        <p:spPr>
          <a:xfrm>
            <a:off x="7138684" y="1854664"/>
            <a:ext cx="4855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rgbClr val="2195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年假及公眾假期</a:t>
            </a:r>
            <a:endParaRPr lang="en-US" altLang="zh-TW" sz="2000" b="1" dirty="0">
              <a:solidFill>
                <a:srgbClr val="2195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SWA-17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/ASWO-20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公眾假期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-17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138684" y="2562355"/>
            <a:ext cx="27622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rgbClr val="2195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其他額外假期</a:t>
            </a:r>
            <a:endParaRPr lang="en-US" altLang="zh-TW" sz="2000" b="1" dirty="0">
              <a:solidFill>
                <a:srgbClr val="2195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婚假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-3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天、恩恤假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-2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9" name="Picture 8" descr="https://cdn-icons-png.flaticon.com/512/1021/102112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84" y="3314381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矩形 39"/>
          <p:cNvSpPr/>
          <p:nvPr/>
        </p:nvSpPr>
        <p:spPr>
          <a:xfrm>
            <a:off x="7138684" y="3314381"/>
            <a:ext cx="42594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rgbClr val="2195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健康保障</a:t>
            </a:r>
            <a:endParaRPr lang="en-US" altLang="zh-TW" sz="2000" b="1" dirty="0">
              <a:solidFill>
                <a:srgbClr val="2195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免費體檢、住院醫保、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人壽保險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(36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倍月薪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、關愛保健計劃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3" name="圖片 4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7" b="8977"/>
          <a:stretch/>
        </p:blipFill>
        <p:spPr>
          <a:xfrm>
            <a:off x="2034721" y="4501376"/>
            <a:ext cx="7658100" cy="2220099"/>
          </a:xfrm>
          <a:custGeom>
            <a:avLst/>
            <a:gdLst>
              <a:gd name="connsiteX0" fmla="*/ 370024 w 7658100"/>
              <a:gd name="connsiteY0" fmla="*/ 0 h 2220099"/>
              <a:gd name="connsiteX1" fmla="*/ 7288076 w 7658100"/>
              <a:gd name="connsiteY1" fmla="*/ 0 h 2220099"/>
              <a:gd name="connsiteX2" fmla="*/ 7658100 w 7658100"/>
              <a:gd name="connsiteY2" fmla="*/ 370024 h 2220099"/>
              <a:gd name="connsiteX3" fmla="*/ 7658100 w 7658100"/>
              <a:gd name="connsiteY3" fmla="*/ 1850075 h 2220099"/>
              <a:gd name="connsiteX4" fmla="*/ 7288076 w 7658100"/>
              <a:gd name="connsiteY4" fmla="*/ 2220099 h 2220099"/>
              <a:gd name="connsiteX5" fmla="*/ 370024 w 7658100"/>
              <a:gd name="connsiteY5" fmla="*/ 2220099 h 2220099"/>
              <a:gd name="connsiteX6" fmla="*/ 0 w 7658100"/>
              <a:gd name="connsiteY6" fmla="*/ 1850075 h 2220099"/>
              <a:gd name="connsiteX7" fmla="*/ 0 w 7658100"/>
              <a:gd name="connsiteY7" fmla="*/ 370024 h 2220099"/>
              <a:gd name="connsiteX8" fmla="*/ 370024 w 7658100"/>
              <a:gd name="connsiteY8" fmla="*/ 0 h 222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58100" h="2220099">
                <a:moveTo>
                  <a:pt x="370024" y="0"/>
                </a:moveTo>
                <a:lnTo>
                  <a:pt x="7288076" y="0"/>
                </a:lnTo>
                <a:cubicBezTo>
                  <a:pt x="7492435" y="0"/>
                  <a:pt x="7658100" y="165665"/>
                  <a:pt x="7658100" y="370024"/>
                </a:cubicBezTo>
                <a:lnTo>
                  <a:pt x="7658100" y="1850075"/>
                </a:lnTo>
                <a:cubicBezTo>
                  <a:pt x="7658100" y="2054434"/>
                  <a:pt x="7492435" y="2220099"/>
                  <a:pt x="7288076" y="2220099"/>
                </a:cubicBezTo>
                <a:lnTo>
                  <a:pt x="370024" y="2220099"/>
                </a:lnTo>
                <a:cubicBezTo>
                  <a:pt x="165665" y="2220099"/>
                  <a:pt x="0" y="2054434"/>
                  <a:pt x="0" y="1850075"/>
                </a:cubicBezTo>
                <a:lnTo>
                  <a:pt x="0" y="370024"/>
                </a:lnTo>
                <a:cubicBezTo>
                  <a:pt x="0" y="165665"/>
                  <a:pt x="165665" y="0"/>
                  <a:pt x="3700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0100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4. 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晉升機會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︰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職涯規劃 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(Career Path)</a:t>
            </a:r>
            <a:endParaRPr lang="zh-HK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13</a:t>
            </a:fld>
            <a:endParaRPr 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4BF4876-7425-4DC5-A8FB-A8057C64364D}"/>
              </a:ext>
            </a:extLst>
          </p:cNvPr>
          <p:cNvSpPr txBox="1"/>
          <p:nvPr/>
        </p:nvSpPr>
        <p:spPr>
          <a:xfrm>
            <a:off x="4527211" y="2340687"/>
            <a:ext cx="105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10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zh-HK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7F9AE0E-8F43-48AF-8157-607F4FC618B5}"/>
              </a:ext>
            </a:extLst>
          </p:cNvPr>
          <p:cNvSpPr txBox="1"/>
          <p:nvPr/>
        </p:nvSpPr>
        <p:spPr>
          <a:xfrm>
            <a:off x="4601751" y="3514925"/>
            <a:ext cx="907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en-US" altLang="zh-HK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zh-HK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1470BBC-8546-4B0A-ACB8-0940F151F83E}"/>
              </a:ext>
            </a:extLst>
          </p:cNvPr>
          <p:cNvSpPr txBox="1"/>
          <p:nvPr/>
        </p:nvSpPr>
        <p:spPr>
          <a:xfrm>
            <a:off x="176368" y="2202933"/>
            <a:ext cx="1540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1600" b="1" dirty="0">
                <a:solidFill>
                  <a:srgbClr val="0F44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</a:t>
            </a:r>
            <a:r>
              <a:rPr lang="zh-TW" altLang="en-US" sz="1600" b="1" dirty="0">
                <a:solidFill>
                  <a:srgbClr val="0F44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層面</a:t>
            </a:r>
            <a:r>
              <a:rPr lang="en-US" altLang="zh-TW" sz="1400" b="1" dirty="0">
                <a:solidFill>
                  <a:srgbClr val="0F44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(People Manager)</a:t>
            </a:r>
            <a:endParaRPr lang="zh-HK" altLang="en-US" sz="1600" b="1" dirty="0">
              <a:solidFill>
                <a:srgbClr val="0F445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E33D01-E523-4269-8066-E366767E1B9C}"/>
              </a:ext>
            </a:extLst>
          </p:cNvPr>
          <p:cNvSpPr txBox="1"/>
          <p:nvPr/>
        </p:nvSpPr>
        <p:spPr>
          <a:xfrm>
            <a:off x="176368" y="4970055"/>
            <a:ext cx="12285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F44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個人層面</a:t>
            </a:r>
            <a:r>
              <a:rPr lang="en-US" altLang="zh-TW" sz="1400" b="1" dirty="0">
                <a:solidFill>
                  <a:srgbClr val="0F44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(Individual Contributor)</a:t>
            </a:r>
            <a:endParaRPr lang="zh-HK" altLang="en-US" sz="1400" b="1" dirty="0">
              <a:solidFill>
                <a:srgbClr val="0F445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左大括弧 7">
            <a:extLst>
              <a:ext uri="{FF2B5EF4-FFF2-40B4-BE49-F238E27FC236}">
                <a16:creationId xmlns:a16="http://schemas.microsoft.com/office/drawing/2014/main" id="{7C6947F6-9EE8-49DE-B587-F469917470D1}"/>
              </a:ext>
            </a:extLst>
          </p:cNvPr>
          <p:cNvSpPr/>
          <p:nvPr/>
        </p:nvSpPr>
        <p:spPr>
          <a:xfrm>
            <a:off x="1390404" y="1503224"/>
            <a:ext cx="355599" cy="2088159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左大括弧 8">
            <a:extLst>
              <a:ext uri="{FF2B5EF4-FFF2-40B4-BE49-F238E27FC236}">
                <a16:creationId xmlns:a16="http://schemas.microsoft.com/office/drawing/2014/main" id="{A2CC6718-B589-4129-938E-FA91F5C90266}"/>
              </a:ext>
            </a:extLst>
          </p:cNvPr>
          <p:cNvSpPr/>
          <p:nvPr/>
        </p:nvSpPr>
        <p:spPr>
          <a:xfrm>
            <a:off x="1449335" y="4759029"/>
            <a:ext cx="267659" cy="1215885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B314C73-5454-459C-AAEB-FA1DD733A79B}"/>
              </a:ext>
            </a:extLst>
          </p:cNvPr>
          <p:cNvSpPr txBox="1"/>
          <p:nvPr/>
        </p:nvSpPr>
        <p:spPr>
          <a:xfrm>
            <a:off x="5509372" y="1169640"/>
            <a:ext cx="540205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策略管理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(Strategic Management)</a:t>
            </a:r>
            <a:b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同工平均服務年資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A5E27B6-0B93-4B17-9890-516957C40392}"/>
              </a:ext>
            </a:extLst>
          </p:cNvPr>
          <p:cNvSpPr/>
          <p:nvPr/>
        </p:nvSpPr>
        <p:spPr>
          <a:xfrm>
            <a:off x="5509372" y="2300001"/>
            <a:ext cx="69672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服務拓展及傳承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(Service Expansion &amp; Succession)</a:t>
            </a:r>
            <a:b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HK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同工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平均服務年資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F54FDAE-DC93-4776-93EC-A8392B0926FE}"/>
              </a:ext>
            </a:extLst>
          </p:cNvPr>
          <p:cNvSpPr/>
          <p:nvPr/>
        </p:nvSpPr>
        <p:spPr>
          <a:xfrm>
            <a:off x="5509372" y="3463275"/>
            <a:ext cx="53950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卓越管理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(Operational Excellence)</a:t>
            </a:r>
            <a:b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HK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同工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平均服務年資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31B9810-646D-4F3F-89B1-E1B5C1EDECD9}"/>
              </a:ext>
            </a:extLst>
          </p:cNvPr>
          <p:cNvSpPr/>
          <p:nvPr/>
        </p:nvSpPr>
        <p:spPr>
          <a:xfrm>
            <a:off x="5509372" y="4837568"/>
            <a:ext cx="5443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個人成長發展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(Self - development)</a:t>
            </a:r>
            <a:endParaRPr lang="zh-HK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DA16963-45E4-40FE-85A4-10735E5923CF}"/>
              </a:ext>
            </a:extLst>
          </p:cNvPr>
          <p:cNvSpPr/>
          <p:nvPr/>
        </p:nvSpPr>
        <p:spPr>
          <a:xfrm>
            <a:off x="5509372" y="5277831"/>
            <a:ext cx="2595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培訓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(Training)</a:t>
            </a:r>
            <a:endParaRPr lang="zh-HK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9DECA22E-580C-4AA0-9180-A241FE00C0D9}"/>
              </a:ext>
            </a:extLst>
          </p:cNvPr>
          <p:cNvGrpSpPr/>
          <p:nvPr/>
        </p:nvGrpSpPr>
        <p:grpSpPr>
          <a:xfrm>
            <a:off x="2024936" y="1108596"/>
            <a:ext cx="2396070" cy="5612879"/>
            <a:chOff x="2024936" y="1219432"/>
            <a:chExt cx="2396070" cy="5093055"/>
          </a:xfrm>
        </p:grpSpPr>
        <p:sp>
          <p:nvSpPr>
            <p:cNvPr id="16" name="矩形: 圓角 1">
              <a:extLst>
                <a:ext uri="{FF2B5EF4-FFF2-40B4-BE49-F238E27FC236}">
                  <a16:creationId xmlns:a16="http://schemas.microsoft.com/office/drawing/2014/main" id="{3141038A-670E-4E84-83DA-B7D651CE46BD}"/>
                </a:ext>
              </a:extLst>
            </p:cNvPr>
            <p:cNvSpPr/>
            <p:nvPr/>
          </p:nvSpPr>
          <p:spPr>
            <a:xfrm>
              <a:off x="2024937" y="1219432"/>
              <a:ext cx="2396067" cy="761217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助理總幹事 </a:t>
              </a:r>
              <a:b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(Assistant Director)</a:t>
              </a:r>
              <a:endPara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矩形: 圓角 15">
              <a:extLst>
                <a:ext uri="{FF2B5EF4-FFF2-40B4-BE49-F238E27FC236}">
                  <a16:creationId xmlns:a16="http://schemas.microsoft.com/office/drawing/2014/main" id="{12A733AE-2CEB-4058-AEC3-72F9FACC59D4}"/>
                </a:ext>
              </a:extLst>
            </p:cNvPr>
            <p:cNvSpPr/>
            <p:nvPr/>
          </p:nvSpPr>
          <p:spPr>
            <a:xfrm>
              <a:off x="2024936" y="5551270"/>
              <a:ext cx="2396067" cy="761217"/>
            </a:xfrm>
            <a:prstGeom prst="roundRect">
              <a:avLst/>
            </a:prstGeom>
            <a:solidFill>
              <a:srgbClr val="9933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社會工作員 </a:t>
              </a:r>
            </a:p>
            <a:p>
              <a:pPr algn="ctr"/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(SWA)</a:t>
              </a:r>
            </a:p>
          </p:txBody>
        </p:sp>
        <p:sp>
          <p:nvSpPr>
            <p:cNvPr id="18" name="矩形: 圓角 20">
              <a:extLst>
                <a:ext uri="{FF2B5EF4-FFF2-40B4-BE49-F238E27FC236}">
                  <a16:creationId xmlns:a16="http://schemas.microsoft.com/office/drawing/2014/main" id="{D35AE020-1BDC-48DB-9DC9-771606BA2E80}"/>
                </a:ext>
              </a:extLst>
            </p:cNvPr>
            <p:cNvSpPr/>
            <p:nvPr/>
          </p:nvSpPr>
          <p:spPr>
            <a:xfrm>
              <a:off x="2024936" y="4468310"/>
              <a:ext cx="2396067" cy="761217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社會工作員 </a:t>
              </a:r>
            </a:p>
            <a:p>
              <a:pPr algn="ctr"/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(ASWO)</a:t>
              </a:r>
            </a:p>
          </p:txBody>
        </p:sp>
        <p:sp>
          <p:nvSpPr>
            <p:cNvPr id="19" name="矩形: 圓角 21">
              <a:extLst>
                <a:ext uri="{FF2B5EF4-FFF2-40B4-BE49-F238E27FC236}">
                  <a16:creationId xmlns:a16="http://schemas.microsoft.com/office/drawing/2014/main" id="{C4027767-B176-47BC-B8A5-E0E8CD70197F}"/>
                </a:ext>
              </a:extLst>
            </p:cNvPr>
            <p:cNvSpPr/>
            <p:nvPr/>
          </p:nvSpPr>
          <p:spPr>
            <a:xfrm>
              <a:off x="2024937" y="3385351"/>
              <a:ext cx="2396067" cy="76121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督導主任 </a:t>
              </a:r>
            </a:p>
            <a:p>
              <a:pPr algn="ctr"/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(Service Supervisor)</a:t>
              </a:r>
            </a:p>
          </p:txBody>
        </p:sp>
        <p:sp>
          <p:nvSpPr>
            <p:cNvPr id="20" name="矩形: 圓角 22">
              <a:extLst>
                <a:ext uri="{FF2B5EF4-FFF2-40B4-BE49-F238E27FC236}">
                  <a16:creationId xmlns:a16="http://schemas.microsoft.com/office/drawing/2014/main" id="{E2652CB2-F099-4C87-83A3-A490941BFA72}"/>
                </a:ext>
              </a:extLst>
            </p:cNvPr>
            <p:cNvSpPr/>
            <p:nvPr/>
          </p:nvSpPr>
          <p:spPr>
            <a:xfrm>
              <a:off x="2024939" y="2302391"/>
              <a:ext cx="2396067" cy="761217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服務總監 </a:t>
              </a:r>
            </a:p>
            <a:p>
              <a:pPr algn="ctr"/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(Service Director)</a:t>
              </a:r>
            </a:p>
          </p:txBody>
        </p:sp>
      </p:grpSp>
      <p:sp>
        <p:nvSpPr>
          <p:cNvPr id="21" name="箭號: 向上 23">
            <a:extLst>
              <a:ext uri="{FF2B5EF4-FFF2-40B4-BE49-F238E27FC236}">
                <a16:creationId xmlns:a16="http://schemas.microsoft.com/office/drawing/2014/main" id="{941B0503-E9DE-43C1-8052-23EBBD450DB4}"/>
              </a:ext>
            </a:extLst>
          </p:cNvPr>
          <p:cNvSpPr/>
          <p:nvPr/>
        </p:nvSpPr>
        <p:spPr>
          <a:xfrm>
            <a:off x="3045167" y="3192288"/>
            <a:ext cx="355599" cy="25200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2" name="箭號: 向上 24">
            <a:extLst>
              <a:ext uri="{FF2B5EF4-FFF2-40B4-BE49-F238E27FC236}">
                <a16:creationId xmlns:a16="http://schemas.microsoft.com/office/drawing/2014/main" id="{B6ADA43A-EDC3-45F0-899A-3D1288F5700E}"/>
              </a:ext>
            </a:extLst>
          </p:cNvPr>
          <p:cNvSpPr/>
          <p:nvPr/>
        </p:nvSpPr>
        <p:spPr>
          <a:xfrm>
            <a:off x="3045166" y="2013626"/>
            <a:ext cx="355599" cy="25200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3" name="箭號: 向上 25">
            <a:extLst>
              <a:ext uri="{FF2B5EF4-FFF2-40B4-BE49-F238E27FC236}">
                <a16:creationId xmlns:a16="http://schemas.microsoft.com/office/drawing/2014/main" id="{85EF4480-DE1E-4BA0-BB7B-A19DE71917AD}"/>
              </a:ext>
            </a:extLst>
          </p:cNvPr>
          <p:cNvSpPr/>
          <p:nvPr/>
        </p:nvSpPr>
        <p:spPr>
          <a:xfrm>
            <a:off x="3045168" y="4366206"/>
            <a:ext cx="355599" cy="25200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4" name="箭號: 向上 26">
            <a:extLst>
              <a:ext uri="{FF2B5EF4-FFF2-40B4-BE49-F238E27FC236}">
                <a16:creationId xmlns:a16="http://schemas.microsoft.com/office/drawing/2014/main" id="{27411490-16A6-4BEF-92DC-DFFDF28D6467}"/>
              </a:ext>
            </a:extLst>
          </p:cNvPr>
          <p:cNvSpPr/>
          <p:nvPr/>
        </p:nvSpPr>
        <p:spPr>
          <a:xfrm>
            <a:off x="3045167" y="5579273"/>
            <a:ext cx="355599" cy="25200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96815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5.1 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培訓發展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︰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培訓學院</a:t>
            </a:r>
            <a:endParaRPr lang="zh-HK" altLang="en-US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14</a:t>
            </a:fld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12630150" y="0"/>
            <a:ext cx="2133600" cy="1066800"/>
          </a:xfrm>
          <a:prstGeom prst="rect">
            <a:avLst/>
          </a:prstGeom>
          <a:solidFill>
            <a:srgbClr val="FFE74C"/>
          </a:solidFill>
          <a:ln>
            <a:solidFill>
              <a:srgbClr val="FFE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 </a:t>
            </a:r>
            <a:endParaRPr lang="zh-HK" altLang="en-US" dirty="0"/>
          </a:p>
        </p:txBody>
      </p:sp>
      <p:sp>
        <p:nvSpPr>
          <p:cNvPr id="6" name="矩形 5"/>
          <p:cNvSpPr/>
          <p:nvPr/>
        </p:nvSpPr>
        <p:spPr>
          <a:xfrm>
            <a:off x="12630150" y="1455737"/>
            <a:ext cx="2133600" cy="1066800"/>
          </a:xfrm>
          <a:prstGeom prst="rect">
            <a:avLst/>
          </a:prstGeom>
          <a:solidFill>
            <a:srgbClr val="FF5964"/>
          </a:solidFill>
          <a:ln>
            <a:solidFill>
              <a:srgbClr val="FF59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矩形 6"/>
          <p:cNvSpPr/>
          <p:nvPr/>
        </p:nvSpPr>
        <p:spPr>
          <a:xfrm>
            <a:off x="12630150" y="2911474"/>
            <a:ext cx="2133600" cy="1066800"/>
          </a:xfrm>
          <a:prstGeom prst="rect">
            <a:avLst/>
          </a:prstGeom>
          <a:solidFill>
            <a:srgbClr val="62C2E4"/>
          </a:solidFill>
          <a:ln>
            <a:solidFill>
              <a:srgbClr val="DB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矩形 7"/>
          <p:cNvSpPr/>
          <p:nvPr/>
        </p:nvSpPr>
        <p:spPr>
          <a:xfrm>
            <a:off x="12630150" y="4367211"/>
            <a:ext cx="2133600" cy="1066800"/>
          </a:xfrm>
          <a:prstGeom prst="rect">
            <a:avLst/>
          </a:prstGeom>
          <a:solidFill>
            <a:srgbClr val="11BB22"/>
          </a:solidFill>
          <a:ln>
            <a:solidFill>
              <a:srgbClr val="6BF1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矩形 8"/>
          <p:cNvSpPr/>
          <p:nvPr/>
        </p:nvSpPr>
        <p:spPr>
          <a:xfrm>
            <a:off x="12630150" y="5822950"/>
            <a:ext cx="2133600" cy="1066800"/>
          </a:xfrm>
          <a:prstGeom prst="rect">
            <a:avLst/>
          </a:prstGeom>
          <a:solidFill>
            <a:srgbClr val="7F2982"/>
          </a:solidFill>
          <a:ln>
            <a:solidFill>
              <a:srgbClr val="7F2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/>
          <p:cNvSpPr/>
          <p:nvPr/>
        </p:nvSpPr>
        <p:spPr>
          <a:xfrm>
            <a:off x="15011400" y="2911472"/>
            <a:ext cx="2133600" cy="1066800"/>
          </a:xfrm>
          <a:prstGeom prst="rect">
            <a:avLst/>
          </a:prstGeom>
          <a:solidFill>
            <a:srgbClr val="62C2E4"/>
          </a:solidFill>
          <a:ln>
            <a:solidFill>
              <a:srgbClr val="DB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矩形 10"/>
          <p:cNvSpPr/>
          <p:nvPr/>
        </p:nvSpPr>
        <p:spPr>
          <a:xfrm>
            <a:off x="15011400" y="-4"/>
            <a:ext cx="2133600" cy="1066800"/>
          </a:xfrm>
          <a:prstGeom prst="rect">
            <a:avLst/>
          </a:prstGeom>
          <a:solidFill>
            <a:srgbClr val="B9E4F3"/>
          </a:solidFill>
          <a:ln>
            <a:solidFill>
              <a:srgbClr val="DB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矩形 11"/>
          <p:cNvSpPr/>
          <p:nvPr/>
        </p:nvSpPr>
        <p:spPr>
          <a:xfrm>
            <a:off x="15011400" y="1455734"/>
            <a:ext cx="2133600" cy="1066800"/>
          </a:xfrm>
          <a:prstGeom prst="rect">
            <a:avLst/>
          </a:prstGeom>
          <a:solidFill>
            <a:srgbClr val="85CFEA"/>
          </a:solidFill>
          <a:ln>
            <a:solidFill>
              <a:srgbClr val="85CF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矩形 12"/>
          <p:cNvSpPr/>
          <p:nvPr/>
        </p:nvSpPr>
        <p:spPr>
          <a:xfrm>
            <a:off x="15011400" y="4367210"/>
            <a:ext cx="2133600" cy="1066800"/>
          </a:xfrm>
          <a:prstGeom prst="rect">
            <a:avLst/>
          </a:prstGeom>
          <a:solidFill>
            <a:srgbClr val="2195C0"/>
          </a:solidFill>
          <a:ln>
            <a:solidFill>
              <a:srgbClr val="2195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矩形 13"/>
          <p:cNvSpPr/>
          <p:nvPr/>
        </p:nvSpPr>
        <p:spPr>
          <a:xfrm>
            <a:off x="15011400" y="5822950"/>
            <a:ext cx="2133600" cy="1066800"/>
          </a:xfrm>
          <a:prstGeom prst="rect">
            <a:avLst/>
          </a:prstGeom>
          <a:solidFill>
            <a:srgbClr val="0F4457"/>
          </a:solidFill>
          <a:ln>
            <a:solidFill>
              <a:srgbClr val="DB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F3B0B3B6-5DB1-4999-9A70-38C74AA521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846" y="1281773"/>
            <a:ext cx="2818124" cy="1878279"/>
          </a:xfrm>
          <a:prstGeom prst="rect">
            <a:avLst/>
          </a:prstGeom>
        </p:spPr>
      </p:pic>
      <p:sp>
        <p:nvSpPr>
          <p:cNvPr id="17" name="投影片編號版面配置區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0FBDE9-69E6-45F7-B72A-6F4BA44FBBE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62AAD10E-520D-4D16-9C93-D593888FDF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360" y="4467843"/>
            <a:ext cx="2853326" cy="2139995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FEEF223-6469-4037-B35A-E48BB1920B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12644" r="9191" b="8595"/>
          <a:stretch/>
        </p:blipFill>
        <p:spPr>
          <a:xfrm>
            <a:off x="6697298" y="1864880"/>
            <a:ext cx="2490462" cy="1782467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0D83F9A4-BA32-4C73-9A3C-DA5E021B02B4}"/>
              </a:ext>
            </a:extLst>
          </p:cNvPr>
          <p:cNvSpPr txBox="1"/>
          <p:nvPr/>
        </p:nvSpPr>
        <p:spPr>
          <a:xfrm>
            <a:off x="301976" y="1246881"/>
            <a:ext cx="41088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0F44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經驗傳承</a:t>
            </a:r>
            <a:endParaRPr lang="en-US" altLang="zh-TW" sz="2400" b="1" dirty="0">
              <a:solidFill>
                <a:srgbClr val="0F445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管理層及資深同工分享服務管理智慧及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教授不同專業認證課程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B9159152-5C42-49BC-B2A5-765C7D055C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61888"/>
            <a:ext cx="2580716" cy="1935537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EF696732-7E60-4038-9947-2267B0548D88}"/>
              </a:ext>
            </a:extLst>
          </p:cNvPr>
          <p:cNvSpPr txBox="1"/>
          <p:nvPr/>
        </p:nvSpPr>
        <p:spPr>
          <a:xfrm>
            <a:off x="5266482" y="5695110"/>
            <a:ext cx="3403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b="1" dirty="0">
                <a:solidFill>
                  <a:srgbClr val="0F44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專才發展</a:t>
            </a:r>
            <a:endParaRPr lang="en-US" altLang="zh-TW" sz="2400" b="1" dirty="0">
              <a:solidFill>
                <a:srgbClr val="0F445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教授及鑽研不同輔導手法，培育同工成為會內專才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EEB5F793-2058-493A-8818-307C90168D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52" y="3962707"/>
            <a:ext cx="2997376" cy="1686611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9A4E4CE6-8306-447D-921F-7726615DF616}"/>
              </a:ext>
            </a:extLst>
          </p:cNvPr>
          <p:cNvSpPr txBox="1"/>
          <p:nvPr/>
        </p:nvSpPr>
        <p:spPr>
          <a:xfrm>
            <a:off x="5097184" y="1036325"/>
            <a:ext cx="3200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F44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擴闊視野</a:t>
            </a:r>
            <a:endParaRPr lang="en-US" altLang="zh-TW" sz="2400" b="1" dirty="0">
              <a:solidFill>
                <a:srgbClr val="0F445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組織不同海外考察活動，鼓勵同工引入思維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0C8CC35E-4101-4E79-BCD5-637F3301D1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8" y="4470024"/>
            <a:ext cx="2997376" cy="2248032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A6B6BCE3-E8B3-4C1B-9D9F-5ED6016B63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5" t="18215"/>
          <a:stretch/>
        </p:blipFill>
        <p:spPr>
          <a:xfrm>
            <a:off x="3322510" y="3202364"/>
            <a:ext cx="2862532" cy="203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24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5.2 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培訓發展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︰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 新入職培訓</a:t>
            </a:r>
            <a:endParaRPr lang="zh-HK" altLang="en-US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15</a:t>
            </a:fld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12630150" y="0"/>
            <a:ext cx="2133600" cy="1066800"/>
          </a:xfrm>
          <a:prstGeom prst="rect">
            <a:avLst/>
          </a:prstGeom>
          <a:solidFill>
            <a:srgbClr val="FFE74C"/>
          </a:solidFill>
          <a:ln>
            <a:solidFill>
              <a:srgbClr val="FFE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 </a:t>
            </a:r>
            <a:endParaRPr lang="zh-HK" altLang="en-US" dirty="0"/>
          </a:p>
        </p:txBody>
      </p:sp>
      <p:sp>
        <p:nvSpPr>
          <p:cNvPr id="6" name="矩形 5"/>
          <p:cNvSpPr/>
          <p:nvPr/>
        </p:nvSpPr>
        <p:spPr>
          <a:xfrm>
            <a:off x="12630150" y="1455737"/>
            <a:ext cx="2133600" cy="1066800"/>
          </a:xfrm>
          <a:prstGeom prst="rect">
            <a:avLst/>
          </a:prstGeom>
          <a:solidFill>
            <a:srgbClr val="FF5964"/>
          </a:solidFill>
          <a:ln>
            <a:solidFill>
              <a:srgbClr val="FF59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矩形 6"/>
          <p:cNvSpPr/>
          <p:nvPr/>
        </p:nvSpPr>
        <p:spPr>
          <a:xfrm>
            <a:off x="12630150" y="2911474"/>
            <a:ext cx="2133600" cy="1066800"/>
          </a:xfrm>
          <a:prstGeom prst="rect">
            <a:avLst/>
          </a:prstGeom>
          <a:solidFill>
            <a:srgbClr val="62C2E4"/>
          </a:solidFill>
          <a:ln>
            <a:solidFill>
              <a:srgbClr val="DB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矩形 7"/>
          <p:cNvSpPr/>
          <p:nvPr/>
        </p:nvSpPr>
        <p:spPr>
          <a:xfrm>
            <a:off x="12630150" y="4367211"/>
            <a:ext cx="2133600" cy="1066800"/>
          </a:xfrm>
          <a:prstGeom prst="rect">
            <a:avLst/>
          </a:prstGeom>
          <a:solidFill>
            <a:srgbClr val="11BB22"/>
          </a:solidFill>
          <a:ln>
            <a:solidFill>
              <a:srgbClr val="6BF1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矩形 8"/>
          <p:cNvSpPr/>
          <p:nvPr/>
        </p:nvSpPr>
        <p:spPr>
          <a:xfrm>
            <a:off x="12630150" y="5822950"/>
            <a:ext cx="2133600" cy="1066800"/>
          </a:xfrm>
          <a:prstGeom prst="rect">
            <a:avLst/>
          </a:prstGeom>
          <a:solidFill>
            <a:srgbClr val="7F2982"/>
          </a:solidFill>
          <a:ln>
            <a:solidFill>
              <a:srgbClr val="7F2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/>
          <p:cNvSpPr/>
          <p:nvPr/>
        </p:nvSpPr>
        <p:spPr>
          <a:xfrm>
            <a:off x="15011400" y="2911472"/>
            <a:ext cx="2133600" cy="1066800"/>
          </a:xfrm>
          <a:prstGeom prst="rect">
            <a:avLst/>
          </a:prstGeom>
          <a:solidFill>
            <a:srgbClr val="62C2E4"/>
          </a:solidFill>
          <a:ln>
            <a:solidFill>
              <a:srgbClr val="DB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矩形 10"/>
          <p:cNvSpPr/>
          <p:nvPr/>
        </p:nvSpPr>
        <p:spPr>
          <a:xfrm>
            <a:off x="15011400" y="-4"/>
            <a:ext cx="2133600" cy="1066800"/>
          </a:xfrm>
          <a:prstGeom prst="rect">
            <a:avLst/>
          </a:prstGeom>
          <a:solidFill>
            <a:srgbClr val="B9E4F3"/>
          </a:solidFill>
          <a:ln>
            <a:solidFill>
              <a:srgbClr val="DB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矩形 11"/>
          <p:cNvSpPr/>
          <p:nvPr/>
        </p:nvSpPr>
        <p:spPr>
          <a:xfrm>
            <a:off x="15011400" y="1455734"/>
            <a:ext cx="2133600" cy="1066800"/>
          </a:xfrm>
          <a:prstGeom prst="rect">
            <a:avLst/>
          </a:prstGeom>
          <a:solidFill>
            <a:srgbClr val="85CFEA"/>
          </a:solidFill>
          <a:ln>
            <a:solidFill>
              <a:srgbClr val="85CF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矩形 12"/>
          <p:cNvSpPr/>
          <p:nvPr/>
        </p:nvSpPr>
        <p:spPr>
          <a:xfrm>
            <a:off x="15011400" y="4367210"/>
            <a:ext cx="2133600" cy="1066800"/>
          </a:xfrm>
          <a:prstGeom prst="rect">
            <a:avLst/>
          </a:prstGeom>
          <a:solidFill>
            <a:srgbClr val="2195C0"/>
          </a:solidFill>
          <a:ln>
            <a:solidFill>
              <a:srgbClr val="2195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矩形 13"/>
          <p:cNvSpPr/>
          <p:nvPr/>
        </p:nvSpPr>
        <p:spPr>
          <a:xfrm>
            <a:off x="15011400" y="5822950"/>
            <a:ext cx="2133600" cy="1066800"/>
          </a:xfrm>
          <a:prstGeom prst="rect">
            <a:avLst/>
          </a:prstGeom>
          <a:solidFill>
            <a:srgbClr val="0F4457"/>
          </a:solidFill>
          <a:ln>
            <a:solidFill>
              <a:srgbClr val="DB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17EA0671-7746-40BF-8828-FD5863CB58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355" y="1257577"/>
            <a:ext cx="3284839" cy="184772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E5951AB5-D154-4637-B53D-88822AAF4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711" y="1893909"/>
            <a:ext cx="2889092" cy="2035125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95C442E4-E5C6-4DF4-9D2F-85B103F4AD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8" y="1578482"/>
            <a:ext cx="4474670" cy="3218158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120BCECA-A376-44EA-A100-F6FE939BE8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32" y="4269446"/>
            <a:ext cx="2782539" cy="208690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62BA7219-E83E-4F9E-8916-3ECCBB571F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770" y="3285411"/>
            <a:ext cx="2855073" cy="2141305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BB42928B-7FAE-4BB4-A742-4605CF556E44}"/>
              </a:ext>
            </a:extLst>
          </p:cNvPr>
          <p:cNvSpPr txBox="1"/>
          <p:nvPr/>
        </p:nvSpPr>
        <p:spPr>
          <a:xfrm>
            <a:off x="294788" y="5128232"/>
            <a:ext cx="503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定期舉辦新同工導向，有系統地認識福利協會的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遠象、使介及價值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4AA4A1B-999F-44CA-8B1D-3B520A573299}"/>
              </a:ext>
            </a:extLst>
          </p:cNvPr>
          <p:cNvSpPr txBox="1"/>
          <p:nvPr/>
        </p:nvSpPr>
        <p:spPr>
          <a:xfrm>
            <a:off x="8391328" y="5600423"/>
            <a:ext cx="3505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新入職同工會被安排參與不同培訓，認識協會行政運作，亦設有網上平台讓同工自行學習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7326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/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5.3 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培訓發展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︰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僕人領導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—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領袖發展培育計劃 </a:t>
            </a:r>
            <a:endParaRPr lang="zh-HK" altLang="en-US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16</a:t>
            </a:fld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12630150" y="0"/>
            <a:ext cx="2133600" cy="1066800"/>
          </a:xfrm>
          <a:prstGeom prst="rect">
            <a:avLst/>
          </a:prstGeom>
          <a:solidFill>
            <a:srgbClr val="FFE74C"/>
          </a:solidFill>
          <a:ln>
            <a:solidFill>
              <a:srgbClr val="FFE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 </a:t>
            </a:r>
            <a:endParaRPr lang="zh-HK" altLang="en-US" dirty="0"/>
          </a:p>
        </p:txBody>
      </p:sp>
      <p:sp>
        <p:nvSpPr>
          <p:cNvPr id="6" name="矩形 5"/>
          <p:cNvSpPr/>
          <p:nvPr/>
        </p:nvSpPr>
        <p:spPr>
          <a:xfrm>
            <a:off x="12630150" y="1455737"/>
            <a:ext cx="2133600" cy="1066800"/>
          </a:xfrm>
          <a:prstGeom prst="rect">
            <a:avLst/>
          </a:prstGeom>
          <a:solidFill>
            <a:srgbClr val="FF5964"/>
          </a:solidFill>
          <a:ln>
            <a:solidFill>
              <a:srgbClr val="FF59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矩形 6"/>
          <p:cNvSpPr/>
          <p:nvPr/>
        </p:nvSpPr>
        <p:spPr>
          <a:xfrm>
            <a:off x="12630150" y="2911474"/>
            <a:ext cx="2133600" cy="1066800"/>
          </a:xfrm>
          <a:prstGeom prst="rect">
            <a:avLst/>
          </a:prstGeom>
          <a:solidFill>
            <a:srgbClr val="62C2E4"/>
          </a:solidFill>
          <a:ln>
            <a:solidFill>
              <a:srgbClr val="DB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矩形 7"/>
          <p:cNvSpPr/>
          <p:nvPr/>
        </p:nvSpPr>
        <p:spPr>
          <a:xfrm>
            <a:off x="12630150" y="4367211"/>
            <a:ext cx="2133600" cy="1066800"/>
          </a:xfrm>
          <a:prstGeom prst="rect">
            <a:avLst/>
          </a:prstGeom>
          <a:solidFill>
            <a:srgbClr val="11BB22"/>
          </a:solidFill>
          <a:ln>
            <a:solidFill>
              <a:srgbClr val="6BF1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矩形 8"/>
          <p:cNvSpPr/>
          <p:nvPr/>
        </p:nvSpPr>
        <p:spPr>
          <a:xfrm>
            <a:off x="12630150" y="5822950"/>
            <a:ext cx="2133600" cy="1066800"/>
          </a:xfrm>
          <a:prstGeom prst="rect">
            <a:avLst/>
          </a:prstGeom>
          <a:solidFill>
            <a:srgbClr val="7F2982"/>
          </a:solidFill>
          <a:ln>
            <a:solidFill>
              <a:srgbClr val="7F2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/>
          <p:cNvSpPr/>
          <p:nvPr/>
        </p:nvSpPr>
        <p:spPr>
          <a:xfrm>
            <a:off x="15011400" y="2911472"/>
            <a:ext cx="2133600" cy="1066800"/>
          </a:xfrm>
          <a:prstGeom prst="rect">
            <a:avLst/>
          </a:prstGeom>
          <a:solidFill>
            <a:srgbClr val="62C2E4"/>
          </a:solidFill>
          <a:ln>
            <a:solidFill>
              <a:srgbClr val="DB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矩形 10"/>
          <p:cNvSpPr/>
          <p:nvPr/>
        </p:nvSpPr>
        <p:spPr>
          <a:xfrm>
            <a:off x="15011400" y="-4"/>
            <a:ext cx="2133600" cy="1066800"/>
          </a:xfrm>
          <a:prstGeom prst="rect">
            <a:avLst/>
          </a:prstGeom>
          <a:solidFill>
            <a:srgbClr val="B9E4F3"/>
          </a:solidFill>
          <a:ln>
            <a:solidFill>
              <a:srgbClr val="DB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矩形 11"/>
          <p:cNvSpPr/>
          <p:nvPr/>
        </p:nvSpPr>
        <p:spPr>
          <a:xfrm>
            <a:off x="15011400" y="1455734"/>
            <a:ext cx="2133600" cy="1066800"/>
          </a:xfrm>
          <a:prstGeom prst="rect">
            <a:avLst/>
          </a:prstGeom>
          <a:solidFill>
            <a:srgbClr val="85CFEA"/>
          </a:solidFill>
          <a:ln>
            <a:solidFill>
              <a:srgbClr val="85CF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矩形 12"/>
          <p:cNvSpPr/>
          <p:nvPr/>
        </p:nvSpPr>
        <p:spPr>
          <a:xfrm>
            <a:off x="15011400" y="4367210"/>
            <a:ext cx="2133600" cy="1066800"/>
          </a:xfrm>
          <a:prstGeom prst="rect">
            <a:avLst/>
          </a:prstGeom>
          <a:solidFill>
            <a:srgbClr val="2195C0"/>
          </a:solidFill>
          <a:ln>
            <a:solidFill>
              <a:srgbClr val="2195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矩形 13"/>
          <p:cNvSpPr/>
          <p:nvPr/>
        </p:nvSpPr>
        <p:spPr>
          <a:xfrm>
            <a:off x="15011400" y="5822950"/>
            <a:ext cx="2133600" cy="1066800"/>
          </a:xfrm>
          <a:prstGeom prst="rect">
            <a:avLst/>
          </a:prstGeom>
          <a:solidFill>
            <a:srgbClr val="0F4457"/>
          </a:solidFill>
          <a:ln>
            <a:solidFill>
              <a:srgbClr val="DB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646D517-9388-454F-9C30-607E250B55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96" y="4606672"/>
            <a:ext cx="3373141" cy="1893693"/>
          </a:xfrm>
          <a:prstGeom prst="rect">
            <a:avLst/>
          </a:prstGeom>
        </p:spPr>
      </p:pic>
      <p:sp>
        <p:nvSpPr>
          <p:cNvPr id="17" name="投影片編號版面配置區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0FBDE9-69E6-45F7-B72A-6F4BA44FBBE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51B24A13-FAA3-4C48-B78C-C737F52D14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3" t="16035" r="8710" b="14193"/>
          <a:stretch/>
        </p:blipFill>
        <p:spPr>
          <a:xfrm rot="5400000">
            <a:off x="2707634" y="3092779"/>
            <a:ext cx="3705552" cy="2548863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F2BC19E7-5D1D-49AE-A988-7A1B3111E5C3}"/>
              </a:ext>
            </a:extLst>
          </p:cNvPr>
          <p:cNvSpPr txBox="1"/>
          <p:nvPr/>
        </p:nvSpPr>
        <p:spPr>
          <a:xfrm>
            <a:off x="2677080" y="1697850"/>
            <a:ext cx="297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各界領導分享如何實踐耶穌基督的「僕人領導」精神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1045DA45-F469-4944-8DA9-A90CEC53E5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08" y="2641952"/>
            <a:ext cx="3199040" cy="239928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5662DEF5-5752-4763-8C8A-45CC1BDB78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3" r="23909"/>
          <a:stretch/>
        </p:blipFill>
        <p:spPr>
          <a:xfrm>
            <a:off x="636784" y="1591339"/>
            <a:ext cx="1963516" cy="2879728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09E2E754-ACB8-4B3D-A36E-9B33BD10B8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72" y="2093736"/>
            <a:ext cx="2697019" cy="2022764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E74F13B6-8E4C-4BD7-A752-8CD4B8CDEADE}"/>
              </a:ext>
            </a:extLst>
          </p:cNvPr>
          <p:cNvSpPr txBox="1"/>
          <p:nvPr/>
        </p:nvSpPr>
        <p:spPr>
          <a:xfrm>
            <a:off x="7054334" y="1268173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透過年度退修營，管理層同工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探索「僕人領導」的智慧，面對社會不同挑戰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9D3459FF-BC2B-4DDF-85B0-AB0AFE8685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436" y="4608901"/>
            <a:ext cx="3000377" cy="200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39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5.4 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人際網絡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︰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跨界別協作</a:t>
            </a:r>
            <a:endParaRPr lang="zh-HK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17</a:t>
            </a:fld>
            <a:endParaRPr 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6512173" y="1385649"/>
            <a:ext cx="2268000" cy="5029200"/>
            <a:chOff x="4959383" y="1384063"/>
            <a:chExt cx="2268000" cy="5029200"/>
          </a:xfrm>
        </p:grpSpPr>
        <p:cxnSp>
          <p:nvCxnSpPr>
            <p:cNvPr id="74" name="直線接點 73"/>
            <p:cNvCxnSpPr/>
            <p:nvPr/>
          </p:nvCxnSpPr>
          <p:spPr>
            <a:xfrm>
              <a:off x="4979554" y="2812363"/>
              <a:ext cx="2227658" cy="0"/>
            </a:xfrm>
            <a:prstGeom prst="line">
              <a:avLst/>
            </a:prstGeom>
            <a:ln w="38100">
              <a:solidFill>
                <a:srgbClr val="2195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群組 6"/>
            <p:cNvGrpSpPr/>
            <p:nvPr/>
          </p:nvGrpSpPr>
          <p:grpSpPr>
            <a:xfrm>
              <a:off x="4959383" y="1384063"/>
              <a:ext cx="2268000" cy="5029200"/>
              <a:chOff x="4959383" y="1384063"/>
              <a:chExt cx="2268000" cy="5029200"/>
            </a:xfrm>
          </p:grpSpPr>
          <p:grpSp>
            <p:nvGrpSpPr>
              <p:cNvPr id="30" name="群組 29"/>
              <p:cNvGrpSpPr/>
              <p:nvPr/>
            </p:nvGrpSpPr>
            <p:grpSpPr>
              <a:xfrm>
                <a:off x="4959383" y="1384063"/>
                <a:ext cx="2268000" cy="5029200"/>
                <a:chOff x="4959383" y="1384063"/>
                <a:chExt cx="2268000" cy="5029200"/>
              </a:xfrm>
            </p:grpSpPr>
            <p:sp>
              <p:nvSpPr>
                <p:cNvPr id="8" name="圓角矩形 7"/>
                <p:cNvSpPr/>
                <p:nvPr/>
              </p:nvSpPr>
              <p:spPr>
                <a:xfrm>
                  <a:off x="4959383" y="1384063"/>
                  <a:ext cx="2268000" cy="5029200"/>
                </a:xfrm>
                <a:prstGeom prst="roundRect">
                  <a:avLst/>
                </a:prstGeom>
                <a:solidFill>
                  <a:srgbClr val="B9E4F3">
                    <a:alpha val="50196"/>
                  </a:srgbClr>
                </a:solidFill>
                <a:ln>
                  <a:solidFill>
                    <a:srgbClr val="B9E4F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/>
                </a:p>
              </p:txBody>
            </p:sp>
            <p:pic>
              <p:nvPicPr>
                <p:cNvPr id="1032" name="Picture 8" descr="Regional Emblem of Hong Kong.sv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3383" y="1438963"/>
                  <a:ext cx="1439999" cy="144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" name="群組 9"/>
              <p:cNvGrpSpPr/>
              <p:nvPr/>
            </p:nvGrpSpPr>
            <p:grpSpPr>
              <a:xfrm>
                <a:off x="5107313" y="2985258"/>
                <a:ext cx="907709" cy="907709"/>
                <a:chOff x="5107313" y="2985258"/>
                <a:chExt cx="907709" cy="907709"/>
              </a:xfrm>
            </p:grpSpPr>
            <p:sp>
              <p:nvSpPr>
                <p:cNvPr id="68" name="矩形 67"/>
                <p:cNvSpPr/>
                <p:nvPr/>
              </p:nvSpPr>
              <p:spPr>
                <a:xfrm>
                  <a:off x="5107313" y="2985258"/>
                  <a:ext cx="907709" cy="90770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/>
                </a:p>
              </p:txBody>
            </p:sp>
            <p:pic>
              <p:nvPicPr>
                <p:cNvPr id="9" name="Picture 10" descr="社會福利署- 维基百科，自由的百科全书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0158" y="3121655"/>
                  <a:ext cx="495566" cy="6442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0" name="圖片 69" descr="http://www.qcobass.edu.hk/wp-content/uploads/2016/01/%E6%95%99%E8%82%B2%E5%B1%80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1" t="9915" r="7283" b="5419"/>
              <a:stretch>
                <a:fillRect/>
              </a:stretch>
            </p:blipFill>
            <p:spPr bwMode="auto">
              <a:xfrm>
                <a:off x="6179698" y="2985259"/>
                <a:ext cx="907709" cy="907709"/>
              </a:xfrm>
              <a:custGeom>
                <a:avLst/>
                <a:gdLst>
                  <a:gd name="connsiteX0" fmla="*/ 0 w 907709"/>
                  <a:gd name="connsiteY0" fmla="*/ 0 h 907709"/>
                  <a:gd name="connsiteX1" fmla="*/ 907709 w 907709"/>
                  <a:gd name="connsiteY1" fmla="*/ 0 h 907709"/>
                  <a:gd name="connsiteX2" fmla="*/ 907709 w 907709"/>
                  <a:gd name="connsiteY2" fmla="*/ 907709 h 907709"/>
                  <a:gd name="connsiteX3" fmla="*/ 0 w 907709"/>
                  <a:gd name="connsiteY3" fmla="*/ 907709 h 907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7709" h="907709">
                    <a:moveTo>
                      <a:pt x="0" y="0"/>
                    </a:moveTo>
                    <a:lnTo>
                      <a:pt x="907709" y="0"/>
                    </a:lnTo>
                    <a:lnTo>
                      <a:pt x="907709" y="907709"/>
                    </a:lnTo>
                    <a:lnTo>
                      <a:pt x="0" y="907709"/>
                    </a:lnTo>
                    <a:close/>
                  </a:path>
                </a:pathLst>
              </a:cu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Picture 26" descr="未提供相片說明。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7823" y="4179771"/>
                <a:ext cx="907200" cy="907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16" descr="可能是顯示的文字是「民政1 青年 Home and Youth Affairs 」的插圖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0207" y="4179771"/>
                <a:ext cx="907200" cy="907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3" name="群組 32"/>
              <p:cNvGrpSpPr/>
              <p:nvPr/>
            </p:nvGrpSpPr>
            <p:grpSpPr>
              <a:xfrm>
                <a:off x="5107822" y="5288053"/>
                <a:ext cx="907201" cy="907200"/>
                <a:chOff x="5107822" y="5288053"/>
                <a:chExt cx="907201" cy="907200"/>
              </a:xfrm>
            </p:grpSpPr>
            <p:sp>
              <p:nvSpPr>
                <p:cNvPr id="31" name="矩形 30"/>
                <p:cNvSpPr/>
                <p:nvPr/>
              </p:nvSpPr>
              <p:spPr>
                <a:xfrm>
                  <a:off x="5107822" y="5288053"/>
                  <a:ext cx="907200" cy="907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/>
                </a:p>
              </p:txBody>
            </p:sp>
            <p:pic>
              <p:nvPicPr>
                <p:cNvPr id="1044" name="Picture 20" descr="勞工處- 维基百科，自由的百科全书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07823" y="5288053"/>
                  <a:ext cx="907200" cy="907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4" name="矩形 33"/>
              <p:cNvSpPr/>
              <p:nvPr/>
            </p:nvSpPr>
            <p:spPr>
              <a:xfrm>
                <a:off x="6180207" y="5288053"/>
                <a:ext cx="907200" cy="90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pic>
            <p:nvPicPr>
              <p:cNvPr id="1046" name="Picture 22" descr="房屋署- 维基百科，自由的百科全书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0207" y="5288053"/>
                <a:ext cx="907200" cy="907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90" name="圖片 89" descr="可能是顯示的文字是「 SALON Go AHEAD 」的圖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" r="1586" b="390"/>
          <a:stretch>
            <a:fillRect/>
          </a:stretch>
        </p:blipFill>
        <p:spPr bwMode="auto">
          <a:xfrm>
            <a:off x="13492754" y="7802391"/>
            <a:ext cx="907709" cy="903661"/>
          </a:xfrm>
          <a:custGeom>
            <a:avLst/>
            <a:gdLst>
              <a:gd name="connsiteX0" fmla="*/ 0 w 907709"/>
              <a:gd name="connsiteY0" fmla="*/ 0 h 903661"/>
              <a:gd name="connsiteX1" fmla="*/ 907709 w 907709"/>
              <a:gd name="connsiteY1" fmla="*/ 0 h 903661"/>
              <a:gd name="connsiteX2" fmla="*/ 907709 w 907709"/>
              <a:gd name="connsiteY2" fmla="*/ 903661 h 903661"/>
              <a:gd name="connsiteX3" fmla="*/ 0 w 907709"/>
              <a:gd name="connsiteY3" fmla="*/ 903661 h 903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7709" h="903661">
                <a:moveTo>
                  <a:pt x="0" y="0"/>
                </a:moveTo>
                <a:lnTo>
                  <a:pt x="907709" y="0"/>
                </a:lnTo>
                <a:lnTo>
                  <a:pt x="907709" y="903661"/>
                </a:lnTo>
                <a:lnTo>
                  <a:pt x="0" y="90366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群組 14"/>
          <p:cNvGrpSpPr/>
          <p:nvPr/>
        </p:nvGrpSpPr>
        <p:grpSpPr>
          <a:xfrm>
            <a:off x="3406595" y="1385649"/>
            <a:ext cx="2268000" cy="5029200"/>
            <a:chOff x="2630200" y="1384063"/>
            <a:chExt cx="2268000" cy="5029200"/>
          </a:xfrm>
        </p:grpSpPr>
        <p:grpSp>
          <p:nvGrpSpPr>
            <p:cNvPr id="14" name="群組 13"/>
            <p:cNvGrpSpPr/>
            <p:nvPr/>
          </p:nvGrpSpPr>
          <p:grpSpPr>
            <a:xfrm>
              <a:off x="2630200" y="1384063"/>
              <a:ext cx="2268000" cy="5029200"/>
              <a:chOff x="2630200" y="1384063"/>
              <a:chExt cx="2268000" cy="5029200"/>
            </a:xfrm>
          </p:grpSpPr>
          <p:sp>
            <p:nvSpPr>
              <p:cNvPr id="6" name="圓角矩形 5"/>
              <p:cNvSpPr/>
              <p:nvPr/>
            </p:nvSpPr>
            <p:spPr>
              <a:xfrm>
                <a:off x="2630200" y="1384063"/>
                <a:ext cx="2268000" cy="5029200"/>
              </a:xfrm>
              <a:prstGeom prst="roundRect">
                <a:avLst/>
              </a:prstGeom>
              <a:solidFill>
                <a:srgbClr val="B9E4F3">
                  <a:alpha val="50196"/>
                </a:srgbClr>
              </a:solidFill>
              <a:ln>
                <a:solidFill>
                  <a:srgbClr val="B9E4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cxnSp>
            <p:nvCxnSpPr>
              <p:cNvPr id="73" name="直線接點 72"/>
              <p:cNvCxnSpPr/>
              <p:nvPr/>
            </p:nvCxnSpPr>
            <p:spPr>
              <a:xfrm>
                <a:off x="2650371" y="2812363"/>
                <a:ext cx="2227658" cy="0"/>
              </a:xfrm>
              <a:prstGeom prst="line">
                <a:avLst/>
              </a:prstGeom>
              <a:ln w="38100">
                <a:solidFill>
                  <a:srgbClr val="2195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群組 59"/>
            <p:cNvGrpSpPr/>
            <p:nvPr/>
          </p:nvGrpSpPr>
          <p:grpSpPr>
            <a:xfrm>
              <a:off x="2771862" y="2985258"/>
              <a:ext cx="907709" cy="907709"/>
              <a:chOff x="3868895" y="2985258"/>
              <a:chExt cx="907709" cy="907709"/>
            </a:xfrm>
          </p:grpSpPr>
          <p:sp>
            <p:nvSpPr>
              <p:cNvPr id="106" name="矩形 105"/>
              <p:cNvSpPr/>
              <p:nvPr/>
            </p:nvSpPr>
            <p:spPr>
              <a:xfrm>
                <a:off x="3868895" y="2985258"/>
                <a:ext cx="907709" cy="90770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pic>
            <p:nvPicPr>
              <p:cNvPr id="1088" name="Picture 64" descr="Hong Kong Jockey Club - Wikipedia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6584" y="3000415"/>
                <a:ext cx="703841" cy="8414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2" name="圖片 61" descr="未提供相片說明。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4" t="3081" r="3178" b="3471"/>
            <a:stretch>
              <a:fillRect/>
            </a:stretch>
          </p:blipFill>
          <p:spPr bwMode="auto">
            <a:xfrm>
              <a:off x="3868896" y="2985258"/>
              <a:ext cx="907709" cy="907709"/>
            </a:xfrm>
            <a:custGeom>
              <a:avLst/>
              <a:gdLst>
                <a:gd name="connsiteX0" fmla="*/ 0 w 907709"/>
                <a:gd name="connsiteY0" fmla="*/ 0 h 907709"/>
                <a:gd name="connsiteX1" fmla="*/ 907709 w 907709"/>
                <a:gd name="connsiteY1" fmla="*/ 0 h 907709"/>
                <a:gd name="connsiteX2" fmla="*/ 907709 w 907709"/>
                <a:gd name="connsiteY2" fmla="*/ 907709 h 907709"/>
                <a:gd name="connsiteX3" fmla="*/ 0 w 907709"/>
                <a:gd name="connsiteY3" fmla="*/ 907709 h 907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709" h="907709">
                  <a:moveTo>
                    <a:pt x="0" y="0"/>
                  </a:moveTo>
                  <a:lnTo>
                    <a:pt x="907709" y="0"/>
                  </a:lnTo>
                  <a:lnTo>
                    <a:pt x="907709" y="907709"/>
                  </a:lnTo>
                  <a:lnTo>
                    <a:pt x="0" y="907709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圖片 81" descr="未提供相片說明。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" t="4951" r="5490" b="4950"/>
            <a:stretch>
              <a:fillRect/>
            </a:stretch>
          </p:blipFill>
          <p:spPr bwMode="auto">
            <a:xfrm>
              <a:off x="3868896" y="4179262"/>
              <a:ext cx="907709" cy="907709"/>
            </a:xfrm>
            <a:custGeom>
              <a:avLst/>
              <a:gdLst>
                <a:gd name="connsiteX0" fmla="*/ 0 w 907709"/>
                <a:gd name="connsiteY0" fmla="*/ 0 h 907709"/>
                <a:gd name="connsiteX1" fmla="*/ 907709 w 907709"/>
                <a:gd name="connsiteY1" fmla="*/ 0 h 907709"/>
                <a:gd name="connsiteX2" fmla="*/ 907709 w 907709"/>
                <a:gd name="connsiteY2" fmla="*/ 907709 h 907709"/>
                <a:gd name="connsiteX3" fmla="*/ 0 w 907709"/>
                <a:gd name="connsiteY3" fmla="*/ 907709 h 907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709" h="907709">
                  <a:moveTo>
                    <a:pt x="0" y="0"/>
                  </a:moveTo>
                  <a:lnTo>
                    <a:pt x="907709" y="0"/>
                  </a:lnTo>
                  <a:lnTo>
                    <a:pt x="907709" y="907709"/>
                  </a:lnTo>
                  <a:lnTo>
                    <a:pt x="0" y="907709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群組 20"/>
            <p:cNvGrpSpPr/>
            <p:nvPr/>
          </p:nvGrpSpPr>
          <p:grpSpPr>
            <a:xfrm>
              <a:off x="2771862" y="4179262"/>
              <a:ext cx="908062" cy="907709"/>
              <a:chOff x="6179344" y="4179262"/>
              <a:chExt cx="908062" cy="907709"/>
            </a:xfrm>
          </p:grpSpPr>
          <p:sp>
            <p:nvSpPr>
              <p:cNvPr id="72" name="矩形 71"/>
              <p:cNvSpPr/>
              <p:nvPr/>
            </p:nvSpPr>
            <p:spPr>
              <a:xfrm>
                <a:off x="6179697" y="4179262"/>
                <a:ext cx="907709" cy="90770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pic>
            <p:nvPicPr>
              <p:cNvPr id="1054" name="Picture 30" descr="保安局禁毒處- 2022年度一般撥款計劃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22"/>
              <a:stretch/>
            </p:blipFill>
            <p:spPr bwMode="auto">
              <a:xfrm>
                <a:off x="6179344" y="4240664"/>
                <a:ext cx="829848" cy="7891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6" name="Picture 2" descr="https://cdn-icons-png.flaticon.com/512/3555/3555261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4200" y="1465370"/>
              <a:ext cx="1260000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The D. H. Chen Foundation | LinkedIn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62" y="5297564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" descr="Simon K. Y. Lee Foundation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95" b="30468"/>
            <a:stretch/>
          </p:blipFill>
          <p:spPr bwMode="auto">
            <a:xfrm>
              <a:off x="3869405" y="5304689"/>
              <a:ext cx="907200" cy="890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群組 16"/>
          <p:cNvGrpSpPr/>
          <p:nvPr/>
        </p:nvGrpSpPr>
        <p:grpSpPr>
          <a:xfrm>
            <a:off x="9617750" y="1385649"/>
            <a:ext cx="2268000" cy="5029200"/>
            <a:chOff x="9617750" y="1378367"/>
            <a:chExt cx="2268000" cy="5029200"/>
          </a:xfrm>
        </p:grpSpPr>
        <p:grpSp>
          <p:nvGrpSpPr>
            <p:cNvPr id="28" name="群組 27"/>
            <p:cNvGrpSpPr/>
            <p:nvPr/>
          </p:nvGrpSpPr>
          <p:grpSpPr>
            <a:xfrm>
              <a:off x="9617750" y="1378367"/>
              <a:ext cx="2268000" cy="5029200"/>
              <a:chOff x="9617750" y="1378367"/>
              <a:chExt cx="2268000" cy="5029200"/>
            </a:xfrm>
          </p:grpSpPr>
          <p:sp>
            <p:nvSpPr>
              <p:cNvPr id="13" name="圓角矩形 12"/>
              <p:cNvSpPr/>
              <p:nvPr/>
            </p:nvSpPr>
            <p:spPr>
              <a:xfrm>
                <a:off x="9617750" y="1378367"/>
                <a:ext cx="2268000" cy="5029200"/>
              </a:xfrm>
              <a:prstGeom prst="roundRect">
                <a:avLst/>
              </a:prstGeom>
              <a:solidFill>
                <a:srgbClr val="B9E4F3">
                  <a:alpha val="50196"/>
                </a:srgbClr>
              </a:solidFill>
              <a:ln>
                <a:solidFill>
                  <a:srgbClr val="B9E4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pic>
            <p:nvPicPr>
              <p:cNvPr id="11" name="圖片 10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8350" y="1415563"/>
                <a:ext cx="1486800" cy="1486800"/>
              </a:xfrm>
              <a:prstGeom prst="rect">
                <a:avLst/>
              </a:prstGeom>
            </p:spPr>
          </p:pic>
        </p:grpSp>
        <p:cxnSp>
          <p:nvCxnSpPr>
            <p:cNvPr id="76" name="直線接點 75"/>
            <p:cNvCxnSpPr/>
            <p:nvPr/>
          </p:nvCxnSpPr>
          <p:spPr>
            <a:xfrm>
              <a:off x="9637921" y="2812363"/>
              <a:ext cx="2227658" cy="0"/>
            </a:xfrm>
            <a:prstGeom prst="line">
              <a:avLst/>
            </a:prstGeom>
            <a:ln w="38100">
              <a:solidFill>
                <a:srgbClr val="2195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群組 54"/>
            <p:cNvGrpSpPr/>
            <p:nvPr/>
          </p:nvGrpSpPr>
          <p:grpSpPr>
            <a:xfrm>
              <a:off x="9730465" y="2985259"/>
              <a:ext cx="907709" cy="907709"/>
              <a:chOff x="9730465" y="2985258"/>
              <a:chExt cx="907709" cy="907709"/>
            </a:xfrm>
          </p:grpSpPr>
          <p:sp>
            <p:nvSpPr>
              <p:cNvPr id="118" name="矩形 117"/>
              <p:cNvSpPr/>
              <p:nvPr/>
            </p:nvSpPr>
            <p:spPr>
              <a:xfrm>
                <a:off x="9730465" y="2985258"/>
                <a:ext cx="907709" cy="90770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pic>
            <p:nvPicPr>
              <p:cNvPr id="1074" name="Picture 50" descr="香港大學- 維基百科，自由嘅百科全書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11923" y="3021804"/>
                <a:ext cx="744792" cy="8366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" name="群組 55"/>
            <p:cNvGrpSpPr/>
            <p:nvPr/>
          </p:nvGrpSpPr>
          <p:grpSpPr>
            <a:xfrm>
              <a:off x="10803358" y="2985259"/>
              <a:ext cx="907709" cy="907709"/>
              <a:chOff x="10802849" y="2978325"/>
              <a:chExt cx="907709" cy="907709"/>
            </a:xfrm>
          </p:grpSpPr>
          <p:sp>
            <p:nvSpPr>
              <p:cNvPr id="121" name="矩形 120"/>
              <p:cNvSpPr/>
              <p:nvPr/>
            </p:nvSpPr>
            <p:spPr>
              <a:xfrm>
                <a:off x="10802849" y="2978325"/>
                <a:ext cx="907709" cy="90770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pic>
            <p:nvPicPr>
              <p:cNvPr id="1076" name="Picture 52" descr="使命及願景／校徽及校訓| 認識中大| 香港中文大學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02849" y="3085468"/>
                <a:ext cx="898599" cy="7104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78" name="Picture 54" descr="https://bkimg.cdn.bcebos.com/pic/ac345982b2b7d0a20cf42ef2f3a561094b36acaf2c00?x-bce-process=image/watermark,image_d2F0ZXIvYmFpa2UxODA=,g_7,xp_5,yp_5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3358" y="4179771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2" name="Picture 58" descr="未提供相片說明。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0465" y="5297564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大學標誌| 香港理工大學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6" r="22501"/>
            <a:stretch/>
          </p:blipFill>
          <p:spPr bwMode="auto">
            <a:xfrm>
              <a:off x="9730465" y="4179771"/>
              <a:ext cx="88992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6" descr="香港教育大學| art-mate.net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3358" y="5297564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群組 15"/>
          <p:cNvGrpSpPr/>
          <p:nvPr/>
        </p:nvGrpSpPr>
        <p:grpSpPr>
          <a:xfrm>
            <a:off x="301017" y="1384062"/>
            <a:ext cx="2268000" cy="5030787"/>
            <a:chOff x="301017" y="1384062"/>
            <a:chExt cx="2268000" cy="5030787"/>
          </a:xfrm>
        </p:grpSpPr>
        <p:grpSp>
          <p:nvGrpSpPr>
            <p:cNvPr id="54" name="群組 53"/>
            <p:cNvGrpSpPr/>
            <p:nvPr/>
          </p:nvGrpSpPr>
          <p:grpSpPr>
            <a:xfrm>
              <a:off x="301017" y="1384062"/>
              <a:ext cx="2268000" cy="5030787"/>
              <a:chOff x="301017" y="1384062"/>
              <a:chExt cx="2268000" cy="5030787"/>
            </a:xfrm>
          </p:grpSpPr>
          <p:sp>
            <p:nvSpPr>
              <p:cNvPr id="4" name="圓角矩形 3"/>
              <p:cNvSpPr/>
              <p:nvPr/>
            </p:nvSpPr>
            <p:spPr>
              <a:xfrm>
                <a:off x="301017" y="1384062"/>
                <a:ext cx="2268000" cy="5030787"/>
              </a:xfrm>
              <a:prstGeom prst="roundRect">
                <a:avLst/>
              </a:prstGeom>
              <a:solidFill>
                <a:srgbClr val="B9E4F3">
                  <a:alpha val="50196"/>
                </a:srgbClr>
              </a:solidFill>
              <a:ln>
                <a:solidFill>
                  <a:srgbClr val="B9E4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pic>
            <p:nvPicPr>
              <p:cNvPr id="1038" name="Picture 14" descr="商界展關懷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233" y="1728488"/>
                <a:ext cx="2227658" cy="9123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1" name="圖片 60" descr="新鴻基地產- 維基百科，自由嘅百科全書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" t="4764" r="5542" b="5048"/>
            <a:stretch>
              <a:fillRect/>
            </a:stretch>
          </p:blipFill>
          <p:spPr bwMode="auto">
            <a:xfrm>
              <a:off x="424249" y="2985259"/>
              <a:ext cx="907709" cy="907709"/>
            </a:xfrm>
            <a:custGeom>
              <a:avLst/>
              <a:gdLst>
                <a:gd name="connsiteX0" fmla="*/ 0 w 907709"/>
                <a:gd name="connsiteY0" fmla="*/ 0 h 907709"/>
                <a:gd name="connsiteX1" fmla="*/ 907709 w 907709"/>
                <a:gd name="connsiteY1" fmla="*/ 0 h 907709"/>
                <a:gd name="connsiteX2" fmla="*/ 907709 w 907709"/>
                <a:gd name="connsiteY2" fmla="*/ 907709 h 907709"/>
                <a:gd name="connsiteX3" fmla="*/ 0 w 907709"/>
                <a:gd name="connsiteY3" fmla="*/ 907709 h 907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709" h="907709">
                  <a:moveTo>
                    <a:pt x="0" y="0"/>
                  </a:moveTo>
                  <a:lnTo>
                    <a:pt x="907709" y="0"/>
                  </a:lnTo>
                  <a:lnTo>
                    <a:pt x="907709" y="907709"/>
                  </a:lnTo>
                  <a:lnTo>
                    <a:pt x="0" y="907709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圖片 63" descr="未提供相片說明。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71" t="14570" r="15070" b="14570"/>
            <a:stretch>
              <a:fillRect/>
            </a:stretch>
          </p:blipFill>
          <p:spPr bwMode="auto">
            <a:xfrm>
              <a:off x="424249" y="5297054"/>
              <a:ext cx="907709" cy="907709"/>
            </a:xfrm>
            <a:custGeom>
              <a:avLst/>
              <a:gdLst>
                <a:gd name="connsiteX0" fmla="*/ 0 w 907709"/>
                <a:gd name="connsiteY0" fmla="*/ 0 h 907709"/>
                <a:gd name="connsiteX1" fmla="*/ 907709 w 907709"/>
                <a:gd name="connsiteY1" fmla="*/ 0 h 907709"/>
                <a:gd name="connsiteX2" fmla="*/ 907709 w 907709"/>
                <a:gd name="connsiteY2" fmla="*/ 907709 h 907709"/>
                <a:gd name="connsiteX3" fmla="*/ 0 w 907709"/>
                <a:gd name="connsiteY3" fmla="*/ 907709 h 907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709" h="907709">
                  <a:moveTo>
                    <a:pt x="0" y="0"/>
                  </a:moveTo>
                  <a:lnTo>
                    <a:pt x="907709" y="0"/>
                  </a:lnTo>
                  <a:lnTo>
                    <a:pt x="907709" y="907709"/>
                  </a:lnTo>
                  <a:lnTo>
                    <a:pt x="0" y="907709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圖片 62" descr="https://www.linkhk.com/SiteAssets/CorporateWebsite/defaultOgImage2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42" t="3873" r="24242" b="3873"/>
            <a:stretch>
              <a:fillRect/>
            </a:stretch>
          </p:blipFill>
          <p:spPr bwMode="auto">
            <a:xfrm>
              <a:off x="1496633" y="4179262"/>
              <a:ext cx="907709" cy="907709"/>
            </a:xfrm>
            <a:custGeom>
              <a:avLst/>
              <a:gdLst>
                <a:gd name="connsiteX0" fmla="*/ 0 w 907709"/>
                <a:gd name="connsiteY0" fmla="*/ 0 h 907709"/>
                <a:gd name="connsiteX1" fmla="*/ 907709 w 907709"/>
                <a:gd name="connsiteY1" fmla="*/ 0 h 907709"/>
                <a:gd name="connsiteX2" fmla="*/ 907709 w 907709"/>
                <a:gd name="connsiteY2" fmla="*/ 907709 h 907709"/>
                <a:gd name="connsiteX3" fmla="*/ 0 w 907709"/>
                <a:gd name="connsiteY3" fmla="*/ 907709 h 907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709" h="907709">
                  <a:moveTo>
                    <a:pt x="0" y="0"/>
                  </a:moveTo>
                  <a:lnTo>
                    <a:pt x="907709" y="0"/>
                  </a:lnTo>
                  <a:lnTo>
                    <a:pt x="907709" y="907709"/>
                  </a:lnTo>
                  <a:lnTo>
                    <a:pt x="0" y="907709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直線接點 18"/>
            <p:cNvCxnSpPr/>
            <p:nvPr/>
          </p:nvCxnSpPr>
          <p:spPr>
            <a:xfrm>
              <a:off x="321188" y="2812363"/>
              <a:ext cx="2227658" cy="0"/>
            </a:xfrm>
            <a:prstGeom prst="line">
              <a:avLst/>
            </a:prstGeom>
            <a:ln w="38100">
              <a:solidFill>
                <a:srgbClr val="2195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群組 51"/>
            <p:cNvGrpSpPr/>
            <p:nvPr/>
          </p:nvGrpSpPr>
          <p:grpSpPr>
            <a:xfrm>
              <a:off x="424249" y="4179262"/>
              <a:ext cx="911239" cy="907709"/>
              <a:chOff x="1496633" y="2985259"/>
              <a:chExt cx="911239" cy="907709"/>
            </a:xfrm>
          </p:grpSpPr>
          <p:sp>
            <p:nvSpPr>
              <p:cNvPr id="87" name="矩形 86"/>
              <p:cNvSpPr/>
              <p:nvPr/>
            </p:nvSpPr>
            <p:spPr>
              <a:xfrm>
                <a:off x="1496633" y="2985259"/>
                <a:ext cx="907709" cy="90770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pic>
            <p:nvPicPr>
              <p:cNvPr id="79" name="圖片 78" descr="香港中華煤氣- Wikiwand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127"/>
              <a:stretch>
                <a:fillRect/>
              </a:stretch>
            </p:blipFill>
            <p:spPr bwMode="auto">
              <a:xfrm>
                <a:off x="1509333" y="3000415"/>
                <a:ext cx="898539" cy="874668"/>
              </a:xfrm>
              <a:custGeom>
                <a:avLst/>
                <a:gdLst>
                  <a:gd name="connsiteX0" fmla="*/ 0 w 898539"/>
                  <a:gd name="connsiteY0" fmla="*/ 0 h 874668"/>
                  <a:gd name="connsiteX1" fmla="*/ 898539 w 898539"/>
                  <a:gd name="connsiteY1" fmla="*/ 0 h 874668"/>
                  <a:gd name="connsiteX2" fmla="*/ 898539 w 898539"/>
                  <a:gd name="connsiteY2" fmla="*/ 874668 h 874668"/>
                  <a:gd name="connsiteX3" fmla="*/ 0 w 898539"/>
                  <a:gd name="connsiteY3" fmla="*/ 874668 h 874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8539" h="874668">
                    <a:moveTo>
                      <a:pt x="0" y="0"/>
                    </a:moveTo>
                    <a:lnTo>
                      <a:pt x="898539" y="0"/>
                    </a:lnTo>
                    <a:lnTo>
                      <a:pt x="898539" y="874668"/>
                    </a:lnTo>
                    <a:lnTo>
                      <a:pt x="0" y="874668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" name="群組 36"/>
            <p:cNvGrpSpPr/>
            <p:nvPr/>
          </p:nvGrpSpPr>
          <p:grpSpPr>
            <a:xfrm>
              <a:off x="1497142" y="2985259"/>
              <a:ext cx="907200" cy="907200"/>
              <a:chOff x="424758" y="4179771"/>
              <a:chExt cx="907200" cy="907200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424758" y="4179771"/>
                <a:ext cx="907200" cy="90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pic>
            <p:nvPicPr>
              <p:cNvPr id="1052" name="Picture 28" descr="信和置業- 维基百科，自由的百科全书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758" y="4179771"/>
                <a:ext cx="907200" cy="907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8" name="Picture 30" descr="中銀香港BOCHK - YouTube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142" y="5297563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0886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0918" y="1642"/>
            <a:ext cx="11855168" cy="1325563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</a:rPr>
              <a:t>6.1 </a:t>
            </a:r>
            <a:r>
              <a:rPr lang="zh-TW" altLang="en-US" sz="4000" dirty="0">
                <a:solidFill>
                  <a:schemeClr val="accent1">
                    <a:lumMod val="75000"/>
                  </a:schemeClr>
                </a:solidFill>
              </a:rPr>
              <a:t>鼓勵創新</a:t>
            </a: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</a:rPr>
              <a:t>︰</a:t>
            </a:r>
            <a:r>
              <a:rPr lang="zh-TW" altLang="en-US" sz="4000" dirty="0">
                <a:solidFill>
                  <a:schemeClr val="accent1">
                    <a:lumMod val="75000"/>
                  </a:schemeClr>
                </a:solidFill>
              </a:rPr>
              <a:t>每年獲批</a:t>
            </a: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</a:rPr>
              <a:t>Project Fund </a:t>
            </a:r>
            <a:r>
              <a:rPr lang="en-US" altLang="zh-TW" sz="2800" dirty="0">
                <a:solidFill>
                  <a:schemeClr val="accent1">
                    <a:lumMod val="75000"/>
                  </a:schemeClr>
                </a:solidFill>
              </a:rPr>
              <a:t>(2021-2022</a:t>
            </a: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</a:rPr>
              <a:t>年度</a:t>
            </a:r>
            <a:r>
              <a:rPr lang="en-US" altLang="zh-TW" sz="280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zh-HK" alt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18</a:t>
            </a:fld>
            <a:endParaRPr lang="en-US"/>
          </a:p>
        </p:txBody>
      </p:sp>
      <p:grpSp>
        <p:nvGrpSpPr>
          <p:cNvPr id="30" name="群組 29"/>
          <p:cNvGrpSpPr/>
          <p:nvPr/>
        </p:nvGrpSpPr>
        <p:grpSpPr>
          <a:xfrm>
            <a:off x="1036310" y="4171484"/>
            <a:ext cx="4888252" cy="1705107"/>
            <a:chOff x="838200" y="3985736"/>
            <a:chExt cx="4888252" cy="1705107"/>
          </a:xfrm>
        </p:grpSpPr>
        <p:grpSp>
          <p:nvGrpSpPr>
            <p:cNvPr id="26" name="群組 25"/>
            <p:cNvGrpSpPr/>
            <p:nvPr/>
          </p:nvGrpSpPr>
          <p:grpSpPr>
            <a:xfrm>
              <a:off x="838200" y="3985736"/>
              <a:ext cx="4888252" cy="1705107"/>
              <a:chOff x="982584" y="3896836"/>
              <a:chExt cx="4888252" cy="1705107"/>
            </a:xfrm>
          </p:grpSpPr>
          <p:grpSp>
            <p:nvGrpSpPr>
              <p:cNvPr id="20" name="群組 19"/>
              <p:cNvGrpSpPr/>
              <p:nvPr/>
            </p:nvGrpSpPr>
            <p:grpSpPr>
              <a:xfrm>
                <a:off x="982584" y="3896836"/>
                <a:ext cx="4888252" cy="401142"/>
                <a:chOff x="982584" y="3896836"/>
                <a:chExt cx="4888252" cy="401142"/>
              </a:xfrm>
            </p:grpSpPr>
            <p:sp>
              <p:nvSpPr>
                <p:cNvPr id="15" name="文字方塊 14"/>
                <p:cNvSpPr txBox="1"/>
                <p:nvPr/>
              </p:nvSpPr>
              <p:spPr>
                <a:xfrm>
                  <a:off x="982584" y="3897868"/>
                  <a:ext cx="69762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TW" altLang="en-US" sz="20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金額</a:t>
                  </a:r>
                </a:p>
              </p:txBody>
            </p:sp>
            <p:sp>
              <p:nvSpPr>
                <p:cNvPr id="17" name="文字方塊 16"/>
                <p:cNvSpPr txBox="1"/>
                <p:nvPr/>
              </p:nvSpPr>
              <p:spPr>
                <a:xfrm>
                  <a:off x="4916729" y="3896836"/>
                  <a:ext cx="95410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TW" altLang="en-US" sz="20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佔撥款</a:t>
                  </a:r>
                </a:p>
              </p:txBody>
            </p:sp>
            <p:cxnSp>
              <p:nvCxnSpPr>
                <p:cNvPr id="14" name="直線接點 13"/>
                <p:cNvCxnSpPr/>
                <p:nvPr/>
              </p:nvCxnSpPr>
              <p:spPr>
                <a:xfrm>
                  <a:off x="1043333" y="4267200"/>
                  <a:ext cx="4689810" cy="0"/>
                </a:xfrm>
                <a:prstGeom prst="line">
                  <a:avLst/>
                </a:prstGeom>
                <a:ln w="28575">
                  <a:solidFill>
                    <a:srgbClr val="2195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文字方塊 20"/>
              <p:cNvSpPr txBox="1"/>
              <p:nvPr/>
            </p:nvSpPr>
            <p:spPr>
              <a:xfrm>
                <a:off x="984428" y="4404415"/>
                <a:ext cx="329930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zh-HK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$10,000,001-$50,000,000</a:t>
                </a:r>
                <a:endPara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3" name="文字方塊 22"/>
              <p:cNvSpPr txBox="1"/>
              <p:nvPr/>
            </p:nvSpPr>
            <p:spPr>
              <a:xfrm>
                <a:off x="1136714" y="4803124"/>
                <a:ext cx="31470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zh-HK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$1,000,001-$10,000,000</a:t>
                </a:r>
                <a:endPara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4" name="文字方塊 23"/>
              <p:cNvSpPr txBox="1"/>
              <p:nvPr/>
            </p:nvSpPr>
            <p:spPr>
              <a:xfrm>
                <a:off x="2556974" y="5201833"/>
                <a:ext cx="17267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zh-HK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&lt;$1,000,000</a:t>
                </a:r>
              </a:p>
            </p:txBody>
          </p:sp>
          <p:sp>
            <p:nvSpPr>
              <p:cNvPr id="25" name="文字方塊 24"/>
              <p:cNvSpPr txBox="1"/>
              <p:nvPr/>
            </p:nvSpPr>
            <p:spPr>
              <a:xfrm>
                <a:off x="4270397" y="3896836"/>
                <a:ext cx="6976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數目</a:t>
                </a:r>
              </a:p>
            </p:txBody>
          </p:sp>
          <p:sp>
            <p:nvSpPr>
              <p:cNvPr id="27" name="文字方塊 26"/>
              <p:cNvSpPr txBox="1"/>
              <p:nvPr/>
            </p:nvSpPr>
            <p:spPr>
              <a:xfrm>
                <a:off x="4440155" y="4404415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HK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6</a:t>
                </a:r>
                <a:endPara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8" name="文字方塊 27"/>
              <p:cNvSpPr txBox="1"/>
              <p:nvPr/>
            </p:nvSpPr>
            <p:spPr>
              <a:xfrm>
                <a:off x="4368180" y="4803124"/>
                <a:ext cx="4892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HK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28</a:t>
                </a:r>
                <a:endPara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9" name="文字方塊 28"/>
              <p:cNvSpPr txBox="1"/>
              <p:nvPr/>
            </p:nvSpPr>
            <p:spPr>
              <a:xfrm>
                <a:off x="4301655" y="5201833"/>
                <a:ext cx="6415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HK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127</a:t>
                </a:r>
                <a:endPara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31" name="文字方塊 30"/>
            <p:cNvSpPr txBox="1"/>
            <p:nvPr/>
          </p:nvSpPr>
          <p:spPr>
            <a:xfrm>
              <a:off x="4890458" y="4493315"/>
              <a:ext cx="7200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HK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51%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4890458" y="4890623"/>
              <a:ext cx="7200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HK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43%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4964997" y="5287931"/>
              <a:ext cx="5677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HK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6%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1176624" y="1302488"/>
            <a:ext cx="3595721" cy="1578939"/>
            <a:chOff x="927219" y="2097493"/>
            <a:chExt cx="3595721" cy="1578939"/>
          </a:xfrm>
        </p:grpSpPr>
        <p:sp>
          <p:nvSpPr>
            <p:cNvPr id="10" name="文字方塊 9"/>
            <p:cNvSpPr txBox="1"/>
            <p:nvPr/>
          </p:nvSpPr>
          <p:spPr>
            <a:xfrm>
              <a:off x="1666068" y="2202827"/>
              <a:ext cx="2856872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項目總數</a:t>
              </a:r>
              <a:r>
                <a:rPr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︰161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總撥款額</a:t>
              </a:r>
              <a:r>
                <a:rPr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︰2.4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億</a:t>
              </a: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7174" name="Picture 6" descr="https://cdn-icons-png.flaticon.com/512/839/83986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558" y="2097493"/>
              <a:ext cx="691510" cy="691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6" name="Picture 8" descr="https://cdn-icons-png.flaticon.com/512/2953/295336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219" y="2956624"/>
              <a:ext cx="719808" cy="719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1" name="直線接點 40"/>
          <p:cNvCxnSpPr/>
          <p:nvPr/>
        </p:nvCxnSpPr>
        <p:spPr>
          <a:xfrm>
            <a:off x="4337455" y="4540816"/>
            <a:ext cx="0" cy="1332973"/>
          </a:xfrm>
          <a:prstGeom prst="line">
            <a:avLst/>
          </a:prstGeom>
          <a:ln w="28575">
            <a:solidFill>
              <a:srgbClr val="2195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群組 35"/>
          <p:cNvGrpSpPr/>
          <p:nvPr/>
        </p:nvGrpSpPr>
        <p:grpSpPr>
          <a:xfrm>
            <a:off x="1036310" y="3293130"/>
            <a:ext cx="4936552" cy="612747"/>
            <a:chOff x="927219" y="3875786"/>
            <a:chExt cx="4936552" cy="612747"/>
          </a:xfrm>
        </p:grpSpPr>
        <p:sp>
          <p:nvSpPr>
            <p:cNvPr id="38" name="手繪多邊形 37"/>
            <p:cNvSpPr/>
            <p:nvPr/>
          </p:nvSpPr>
          <p:spPr>
            <a:xfrm>
              <a:off x="927219" y="3878933"/>
              <a:ext cx="4936552" cy="609600"/>
            </a:xfrm>
            <a:custGeom>
              <a:avLst/>
              <a:gdLst>
                <a:gd name="connsiteX0" fmla="*/ 0 w 5321300"/>
                <a:gd name="connsiteY0" fmla="*/ 0 h 609600"/>
                <a:gd name="connsiteX1" fmla="*/ 3403300 w 5321300"/>
                <a:gd name="connsiteY1" fmla="*/ 0 h 609600"/>
                <a:gd name="connsiteX2" fmla="*/ 4584700 w 5321300"/>
                <a:gd name="connsiteY2" fmla="*/ 0 h 609600"/>
                <a:gd name="connsiteX3" fmla="*/ 5321300 w 5321300"/>
                <a:gd name="connsiteY3" fmla="*/ 0 h 609600"/>
                <a:gd name="connsiteX4" fmla="*/ 5169200 w 5321300"/>
                <a:gd name="connsiteY4" fmla="*/ 608400 h 609600"/>
                <a:gd name="connsiteX5" fmla="*/ 4584700 w 5321300"/>
                <a:gd name="connsiteY5" fmla="*/ 608400 h 609600"/>
                <a:gd name="connsiteX6" fmla="*/ 4584700 w 5321300"/>
                <a:gd name="connsiteY6" fmla="*/ 609600 h 609600"/>
                <a:gd name="connsiteX7" fmla="*/ 0 w 5321300"/>
                <a:gd name="connsiteY7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1300" h="609600">
                  <a:moveTo>
                    <a:pt x="0" y="0"/>
                  </a:moveTo>
                  <a:lnTo>
                    <a:pt x="3403300" y="0"/>
                  </a:lnTo>
                  <a:lnTo>
                    <a:pt x="4584700" y="0"/>
                  </a:lnTo>
                  <a:lnTo>
                    <a:pt x="5321300" y="0"/>
                  </a:lnTo>
                  <a:lnTo>
                    <a:pt x="5169200" y="608400"/>
                  </a:lnTo>
                  <a:lnTo>
                    <a:pt x="4584700" y="608400"/>
                  </a:lnTo>
                  <a:lnTo>
                    <a:pt x="4584700" y="609600"/>
                  </a:lnTo>
                  <a:lnTo>
                    <a:pt x="0" y="609600"/>
                  </a:lnTo>
                  <a:close/>
                </a:path>
              </a:pathLst>
            </a:custGeom>
            <a:solidFill>
              <a:srgbClr val="B9E4F3"/>
            </a:solidFill>
            <a:ln>
              <a:solidFill>
                <a:srgbClr val="B9E4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撥款額比例</a:t>
              </a:r>
              <a:endParaRPr lang="zh-HK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7178" name="Picture 10" descr="https://cdn-icons-png.flaticon.com/512/9544/954447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622" y="3875786"/>
              <a:ext cx="608400" cy="60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群組 36"/>
          <p:cNvGrpSpPr/>
          <p:nvPr/>
        </p:nvGrpSpPr>
        <p:grpSpPr>
          <a:xfrm>
            <a:off x="6417248" y="1229278"/>
            <a:ext cx="4936552" cy="609764"/>
            <a:chOff x="6417248" y="1229278"/>
            <a:chExt cx="4936552" cy="609764"/>
          </a:xfrm>
        </p:grpSpPr>
        <p:sp>
          <p:nvSpPr>
            <p:cNvPr id="13" name="手繪多邊形 12"/>
            <p:cNvSpPr/>
            <p:nvPr/>
          </p:nvSpPr>
          <p:spPr>
            <a:xfrm>
              <a:off x="6417248" y="1229442"/>
              <a:ext cx="4936552" cy="609600"/>
            </a:xfrm>
            <a:custGeom>
              <a:avLst/>
              <a:gdLst>
                <a:gd name="connsiteX0" fmla="*/ 0 w 5321300"/>
                <a:gd name="connsiteY0" fmla="*/ 0 h 609600"/>
                <a:gd name="connsiteX1" fmla="*/ 3403300 w 5321300"/>
                <a:gd name="connsiteY1" fmla="*/ 0 h 609600"/>
                <a:gd name="connsiteX2" fmla="*/ 4584700 w 5321300"/>
                <a:gd name="connsiteY2" fmla="*/ 0 h 609600"/>
                <a:gd name="connsiteX3" fmla="*/ 5321300 w 5321300"/>
                <a:gd name="connsiteY3" fmla="*/ 0 h 609600"/>
                <a:gd name="connsiteX4" fmla="*/ 5169200 w 5321300"/>
                <a:gd name="connsiteY4" fmla="*/ 608400 h 609600"/>
                <a:gd name="connsiteX5" fmla="*/ 4584700 w 5321300"/>
                <a:gd name="connsiteY5" fmla="*/ 608400 h 609600"/>
                <a:gd name="connsiteX6" fmla="*/ 4584700 w 5321300"/>
                <a:gd name="connsiteY6" fmla="*/ 609600 h 609600"/>
                <a:gd name="connsiteX7" fmla="*/ 0 w 5321300"/>
                <a:gd name="connsiteY7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1300" h="609600">
                  <a:moveTo>
                    <a:pt x="0" y="0"/>
                  </a:moveTo>
                  <a:lnTo>
                    <a:pt x="3403300" y="0"/>
                  </a:lnTo>
                  <a:lnTo>
                    <a:pt x="4584700" y="0"/>
                  </a:lnTo>
                  <a:lnTo>
                    <a:pt x="5321300" y="0"/>
                  </a:lnTo>
                  <a:lnTo>
                    <a:pt x="5169200" y="608400"/>
                  </a:lnTo>
                  <a:lnTo>
                    <a:pt x="4584700" y="608400"/>
                  </a:lnTo>
                  <a:lnTo>
                    <a:pt x="4584700" y="609600"/>
                  </a:lnTo>
                  <a:lnTo>
                    <a:pt x="0" y="609600"/>
                  </a:lnTo>
                  <a:close/>
                </a:path>
              </a:pathLst>
            </a:custGeom>
            <a:solidFill>
              <a:srgbClr val="B9E4F3"/>
            </a:solidFill>
            <a:ln>
              <a:solidFill>
                <a:srgbClr val="B9E4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基金類別</a:t>
              </a:r>
              <a:endParaRPr lang="zh-HK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7180" name="Picture 12" descr="https://cdn-icons-png.flaticon.com/512/2191/2191206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1020" y="1229278"/>
              <a:ext cx="608400" cy="60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群組 47"/>
          <p:cNvGrpSpPr/>
          <p:nvPr/>
        </p:nvGrpSpPr>
        <p:grpSpPr>
          <a:xfrm>
            <a:off x="5473345" y="1825489"/>
            <a:ext cx="6836919" cy="4557947"/>
            <a:chOff x="5473345" y="1825489"/>
            <a:chExt cx="6836919" cy="4557947"/>
          </a:xfrm>
        </p:grpSpPr>
        <p:graphicFrame>
          <p:nvGraphicFramePr>
            <p:cNvPr id="46" name="圖表 45"/>
            <p:cNvGraphicFramePr/>
            <p:nvPr>
              <p:extLst>
                <p:ext uri="{D42A27DB-BD31-4B8C-83A1-F6EECF244321}">
                  <p14:modId xmlns:p14="http://schemas.microsoft.com/office/powerpoint/2010/main" val="1249093678"/>
                </p:ext>
              </p:extLst>
            </p:nvPr>
          </p:nvGraphicFramePr>
          <p:xfrm>
            <a:off x="5473345" y="1825489"/>
            <a:ext cx="6836919" cy="45579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47" name="矩形 46"/>
            <p:cNvSpPr/>
            <p:nvPr/>
          </p:nvSpPr>
          <p:spPr>
            <a:xfrm>
              <a:off x="10078907" y="5592450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HK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公益及慈善團體</a:t>
              </a:r>
            </a:p>
          </p:txBody>
        </p:sp>
        <p:sp>
          <p:nvSpPr>
            <p:cNvPr id="54" name="矩形 53"/>
            <p:cNvSpPr/>
            <p:nvPr/>
          </p:nvSpPr>
          <p:spPr>
            <a:xfrm>
              <a:off x="6555422" y="2325015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政府機構</a:t>
              </a:r>
              <a:endPara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8413801" y="1879303"/>
              <a:ext cx="22621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商界、學校、個人等</a:t>
              </a:r>
              <a:endPara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2275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6.2  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鼓勵創新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︰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引入新科技</a:t>
            </a:r>
            <a:endParaRPr lang="zh-HK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19</a:t>
            </a:fld>
            <a:endParaRPr 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815373" y="14247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195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sz="4000">
                <a:solidFill>
                  <a:schemeClr val="accent1">
                    <a:lumMod val="75000"/>
                  </a:schemeClr>
                </a:solidFill>
              </a:rPr>
              <a:t>以愛連繫</a:t>
            </a:r>
            <a:br>
              <a:rPr lang="en-US" altLang="zh-TW" sz="4000">
                <a:solidFill>
                  <a:schemeClr val="accent1">
                    <a:lumMod val="75000"/>
                  </a:schemeClr>
                </a:solidFill>
              </a:rPr>
            </a:br>
            <a:r>
              <a:rPr lang="zh-TW" altLang="en-US" sz="4000">
                <a:solidFill>
                  <a:schemeClr val="accent1">
                    <a:lumMod val="75000"/>
                  </a:schemeClr>
                </a:solidFill>
              </a:rPr>
              <a:t>服務與資訊科技</a:t>
            </a:r>
            <a:endParaRPr lang="zh-HK" alt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CEA6632-03A6-47B5-82DE-CE003A588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10" b="79186" l="3829" r="96396">
                        <a14:foregroundMark x1="7883" y1="15158" x2="7883" y2="15158"/>
                        <a14:foregroundMark x1="15315" y1="6335" x2="15315" y2="6335"/>
                        <a14:foregroundMark x1="4279" y1="5430" x2="4279" y2="5430"/>
                        <a14:foregroundMark x1="63063" y1="41629" x2="63063" y2="41629"/>
                        <a14:foregroundMark x1="56081" y1="42534" x2="56081" y2="42534"/>
                        <a14:foregroundMark x1="57658" y1="41629" x2="57658" y2="41629"/>
                        <a14:foregroundMark x1="50676" y1="45701" x2="50676" y2="45701"/>
                        <a14:foregroundMark x1="47523" y1="46833" x2="47523" y2="46833"/>
                        <a14:foregroundMark x1="65766" y1="48869" x2="65766" y2="48869"/>
                        <a14:foregroundMark x1="63964" y1="55430" x2="63964" y2="55430"/>
                        <a14:foregroundMark x1="63514" y1="51357" x2="63739" y2="50905"/>
                        <a14:foregroundMark x1="65766" y1="53620" x2="65766" y2="53620"/>
                        <a14:foregroundMark x1="61712" y1="58145" x2="61712" y2="58145"/>
                        <a14:foregroundMark x1="60586" y1="61312" x2="60586" y2="61312"/>
                        <a14:foregroundMark x1="55180" y1="69457" x2="55180" y2="69457"/>
                        <a14:foregroundMark x1="51126" y1="73529" x2="51126" y2="73529"/>
                        <a14:foregroundMark x1="52928" y1="74208" x2="52928" y2="74208"/>
                        <a14:foregroundMark x1="56306" y1="70588" x2="56306" y2="70588"/>
                        <a14:foregroundMark x1="57207" y1="69910" x2="57207" y2="69910"/>
                        <a14:foregroundMark x1="52027" y1="75339" x2="52027" y2="75339"/>
                        <a14:foregroundMark x1="69595" y1="57240" x2="69595" y2="57240"/>
                        <a14:foregroundMark x1="62613" y1="61991" x2="62613" y2="61991"/>
                        <a14:foregroundMark x1="78829" y1="42760" x2="78829" y2="42760"/>
                        <a14:foregroundMark x1="75225" y1="37557" x2="75225" y2="37557"/>
                        <a14:foregroundMark x1="75450" y1="35520" x2="75450" y2="35520"/>
                        <a14:foregroundMark x1="82207" y1="16516" x2="82207" y2="16516"/>
                        <a14:foregroundMark x1="79054" y1="13575" x2="79054" y2="13575"/>
                        <a14:foregroundMark x1="82207" y1="10181" x2="82207" y2="10181"/>
                        <a14:foregroundMark x1="87162" y1="10633" x2="87162" y2="10633"/>
                        <a14:foregroundMark x1="87387" y1="16742" x2="87387" y2="16742"/>
                        <a14:foregroundMark x1="86486" y1="26697" x2="86486" y2="26697"/>
                        <a14:foregroundMark x1="85811" y1="22398" x2="85811" y2="22398"/>
                        <a14:foregroundMark x1="85135" y1="30317" x2="85135" y2="30317"/>
                        <a14:foregroundMark x1="84009" y1="33710" x2="84009" y2="33710"/>
                        <a14:foregroundMark x1="81081" y1="23529" x2="81081" y2="23529"/>
                        <a14:foregroundMark x1="78604" y1="19683" x2="78604" y2="19683"/>
                        <a14:foregroundMark x1="79054" y1="14932" x2="79054" y2="14932"/>
                        <a14:foregroundMark x1="75901" y1="19231" x2="75901" y2="19231"/>
                        <a14:foregroundMark x1="86937" y1="12217" x2="86937" y2="12217"/>
                        <a14:foregroundMark x1="84459" y1="7919" x2="84459" y2="7919"/>
                        <a14:foregroundMark x1="84685" y1="5204" x2="84685" y2="5204"/>
                        <a14:foregroundMark x1="79279" y1="6561" x2="79279" y2="6561"/>
                        <a14:foregroundMark x1="78604" y1="5656" x2="78604" y2="5656"/>
                        <a14:foregroundMark x1="83333" y1="5882" x2="83333" y2="5882"/>
                        <a14:foregroundMark x1="88739" y1="6787" x2="88739" y2="6787"/>
                        <a14:foregroundMark x1="84234" y1="14932" x2="84234" y2="14932"/>
                        <a14:foregroundMark x1="87613" y1="8371" x2="87613" y2="8371"/>
                        <a14:foregroundMark x1="90991" y1="7919" x2="90991" y2="7919"/>
                        <a14:foregroundMark x1="92793" y1="5656" x2="92793" y2="5656"/>
                        <a14:foregroundMark x1="93468" y1="3167" x2="93468" y2="3167"/>
                        <a14:foregroundMark x1="51577" y1="76018" x2="51577" y2="76018"/>
                        <a14:foregroundMark x1="51351" y1="76697" x2="51351" y2="76697"/>
                        <a14:foregroundMark x1="73423" y1="54525" x2="73423" y2="54525"/>
                        <a14:foregroundMark x1="74324" y1="53167" x2="74324" y2="52715"/>
                        <a14:foregroundMark x1="75450" y1="50452" x2="75450" y2="50452"/>
                        <a14:foregroundMark x1="72748" y1="55656" x2="72748" y2="55656"/>
                        <a14:foregroundMark x1="77027" y1="47285" x2="77027" y2="47285"/>
                        <a14:foregroundMark x1="77252" y1="48190" x2="77252" y2="48190"/>
                        <a14:foregroundMark x1="78604" y1="45475" x2="78604" y2="45475"/>
                        <a14:foregroundMark x1="79505" y1="44118" x2="79505" y2="44118"/>
                        <a14:foregroundMark x1="76351" y1="49774" x2="76351" y2="49774"/>
                        <a14:foregroundMark x1="72072" y1="56561" x2="72072" y2="56561"/>
                        <a14:foregroundMark x1="70721" y1="58145" x2="70721" y2="58145"/>
                        <a14:foregroundMark x1="69369" y1="59729" x2="69369" y2="59729"/>
                        <a14:foregroundMark x1="66441" y1="62443" x2="66441" y2="62443"/>
                        <a14:foregroundMark x1="68018" y1="60860" x2="68018" y2="60860"/>
                        <a14:foregroundMark x1="65766" y1="63801" x2="65766" y2="63801"/>
                        <a14:foregroundMark x1="64640" y1="64932" x2="64640" y2="64932"/>
                        <a14:foregroundMark x1="62613" y1="67195" x2="62613" y2="67195"/>
                        <a14:foregroundMark x1="60360" y1="68552" x2="60360" y2="68552"/>
                        <a14:foregroundMark x1="58333" y1="70362" x2="58333" y2="70362"/>
                        <a14:foregroundMark x1="57658" y1="71041" x2="57658" y2="71041"/>
                        <a14:foregroundMark x1="56757" y1="72398" x2="56757" y2="72398"/>
                        <a14:foregroundMark x1="55631" y1="73982" x2="55631" y2="73982"/>
                        <a14:foregroundMark x1="53153" y1="75566" x2="53153" y2="75566"/>
                        <a14:foregroundMark x1="51577" y1="77149" x2="51577" y2="77149"/>
                        <a14:foregroundMark x1="52703" y1="76923" x2="52928" y2="76923"/>
                        <a14:foregroundMark x1="50000" y1="77602" x2="50000" y2="77602"/>
                        <a14:foregroundMark x1="48198" y1="76923" x2="48198" y2="76923"/>
                        <a14:foregroundMark x1="61712" y1="68100" x2="61712" y2="68100"/>
                        <a14:foregroundMark x1="60360" y1="69005" x2="60360" y2="69005"/>
                        <a14:foregroundMark x1="59459" y1="70136" x2="59459" y2="70136"/>
                        <a14:foregroundMark x1="84910" y1="31674" x2="84910" y2="31674"/>
                        <a14:foregroundMark x1="84234" y1="33710" x2="84234" y2="33710"/>
                        <a14:foregroundMark x1="84459" y1="32579" x2="84459" y2="32579"/>
                        <a14:foregroundMark x1="84685" y1="32579" x2="84685" y2="32579"/>
                        <a14:foregroundMark x1="83784" y1="35520" x2="83784" y2="35520"/>
                        <a14:foregroundMark x1="86261" y1="28054" x2="86261" y2="28054"/>
                        <a14:foregroundMark x1="86937" y1="26471" x2="86937" y2="26471"/>
                        <a14:foregroundMark x1="87162" y1="27602" x2="87613" y2="27149"/>
                        <a14:foregroundMark x1="86712" y1="28054" x2="87162" y2="27602"/>
                        <a14:foregroundMark x1="88739" y1="25566" x2="88739" y2="25566"/>
                        <a14:foregroundMark x1="89189" y1="22851" x2="89189" y2="22851"/>
                        <a14:foregroundMark x1="90315" y1="19231" x2="90315" y2="19231"/>
                        <a14:foregroundMark x1="91892" y1="13575" x2="91892" y2="13575"/>
                        <a14:foregroundMark x1="94865" y1="8824" x2="95270" y2="8145"/>
                        <a14:foregroundMark x1="94595" y1="9276" x2="94865" y2="8824"/>
                        <a14:foregroundMark x1="95946" y1="3167" x2="95946" y2="3167"/>
                        <a14:foregroundMark x1="95495" y1="5430" x2="95495" y2="5430"/>
                        <a14:foregroundMark x1="96396" y1="1810" x2="96396" y2="1810"/>
                        <a14:foregroundMark x1="75000" y1="51357" x2="75000" y2="51357"/>
                        <a14:foregroundMark x1="77928" y1="46380" x2="77928" y2="46380"/>
                        <a14:foregroundMark x1="81982" y1="41176" x2="81982" y2="41176"/>
                        <a14:foregroundMark x1="82658" y1="38914" x2="82658" y2="38914"/>
                        <a14:foregroundMark x1="84009" y1="36199" x2="84009" y2="36199"/>
                        <a14:foregroundMark x1="84009" y1="34842" x2="84009" y2="34842"/>
                        <a14:foregroundMark x1="83333" y1="36878" x2="83333" y2="36878"/>
                        <a14:foregroundMark x1="86036" y1="29864" x2="86036" y2="29864"/>
                        <a14:foregroundMark x1="87162" y1="29186" x2="87162" y2="29186"/>
                        <a14:foregroundMark x1="87388" y1="28959" x2="87838" y2="28733"/>
                        <a14:foregroundMark x1="86937" y1="29186" x2="87388" y2="28959"/>
                        <a14:foregroundMark x1="87838" y1="28733" x2="87838" y2="28733"/>
                        <a14:foregroundMark x1="76126" y1="6335" x2="76126" y2="6335"/>
                        <a14:foregroundMark x1="76126" y1="6109" x2="76126" y2="4751"/>
                        <a14:foregroundMark x1="76126" y1="3846" x2="76126" y2="3846"/>
                        <a14:foregroundMark x1="75901" y1="7240" x2="75901" y2="8145"/>
                        <a14:foregroundMark x1="75901" y1="10633" x2="75901" y2="11538"/>
                        <a14:foregroundMark x1="75676" y1="14480" x2="75450" y2="14932"/>
                        <a14:foregroundMark x1="75000" y1="17647" x2="75000" y2="18100"/>
                        <a14:foregroundMark x1="74324" y1="21041" x2="74324" y2="21041"/>
                        <a14:foregroundMark x1="73874" y1="24661" x2="73649" y2="25339"/>
                        <a14:foregroundMark x1="72748" y1="28054" x2="72748" y2="28054"/>
                        <a14:foregroundMark x1="72072" y1="29412" x2="72072" y2="29412"/>
                        <a14:foregroundMark x1="71396" y1="30769" x2="71396" y2="30769"/>
                        <a14:foregroundMark x1="72072" y1="29186" x2="72748" y2="28733"/>
                        <a14:foregroundMark x1="72748" y1="27828" x2="72748" y2="27828"/>
                        <a14:backgroundMark x1="94595" y1="7240" x2="94595" y2="7240"/>
                        <a14:backgroundMark x1="94144" y1="9729" x2="94144" y2="9729"/>
                        <a14:backgroundMark x1="94820" y1="8824" x2="94820" y2="8824"/>
                        <a14:backgroundMark x1="95270" y1="8824" x2="95270" y2="8824"/>
                        <a14:backgroundMark x1="95045" y1="8145" x2="95045" y2="8145"/>
                        <a14:backgroundMark x1="95495" y1="5430" x2="95495" y2="5430"/>
                        <a14:backgroundMark x1="96396" y1="3167" x2="96396" y2="3167"/>
                        <a14:backgroundMark x1="88964" y1="25566" x2="88964" y2="25566"/>
                        <a14:backgroundMark x1="87613" y1="28959" x2="87613" y2="28959"/>
                        <a14:backgroundMark x1="88063" y1="27602" x2="88063" y2="27602"/>
                        <a14:backgroundMark x1="88063" y1="28959" x2="88063" y2="28959"/>
                        <a14:backgroundMark x1="87162" y1="29412" x2="87162" y2="29412"/>
                        <a14:backgroundMark x1="87838" y1="28733" x2="87838" y2="28733"/>
                        <a14:backgroundMark x1="87387" y1="29638" x2="87387" y2="29638"/>
                        <a14:backgroundMark x1="82207" y1="40950" x2="82207" y2="40950"/>
                        <a14:backgroundMark x1="83108" y1="39367" x2="83108" y2="39140"/>
                        <a14:backgroundMark x1="84009" y1="36652" x2="84009" y2="36652"/>
                        <a14:backgroundMark x1="81982" y1="41629" x2="81982" y2="41629"/>
                        <a14:backgroundMark x1="82207" y1="41403" x2="82207" y2="41403"/>
                      </a14:backgroundRemoval>
                    </a14:imgEffect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788" t="4060" r="772" b="12358"/>
          <a:stretch/>
        </p:blipFill>
        <p:spPr>
          <a:xfrm>
            <a:off x="2946210" y="1325563"/>
            <a:ext cx="6608731" cy="515353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6FDC6E2-CE31-4A81-9A8F-5C03BAF9A6F6}"/>
              </a:ext>
            </a:extLst>
          </p:cNvPr>
          <p:cNvSpPr txBox="1"/>
          <p:nvPr/>
        </p:nvSpPr>
        <p:spPr>
          <a:xfrm>
            <a:off x="1111192" y="5761155"/>
            <a:ext cx="10987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資訊科技部與服務團隊，跨專業攜手協作，建立超過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445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44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個不同系統。</a:t>
            </a:r>
            <a:endParaRPr lang="en-US" altLang="zh-TW" sz="2400" b="1" dirty="0">
              <a:solidFill>
                <a:srgbClr val="2E75B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精準地配合服務使用者的需求，使服務</a:t>
            </a:r>
            <a:r>
              <a:rPr lang="zh-TW" altLang="en-US" sz="2400" b="1" dirty="0">
                <a:solidFill>
                  <a:srgbClr val="0F44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創新</a:t>
            </a:r>
            <a:r>
              <a:rPr lang="zh-TW" altLang="en-US" sz="2400" b="1" dirty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又</a:t>
            </a:r>
            <a:r>
              <a:rPr lang="zh-TW" altLang="en-US" sz="2400" b="1" dirty="0">
                <a:solidFill>
                  <a:srgbClr val="0F44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貼心</a:t>
            </a:r>
            <a:r>
              <a:rPr lang="en-US" altLang="zh-TW" sz="2400" b="1" dirty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HK" altLang="en-US" sz="2400" b="1" dirty="0">
              <a:solidFill>
                <a:srgbClr val="2E75B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A5E306-4A20-4CA4-98EF-5CCC9A37BCE2}"/>
              </a:ext>
            </a:extLst>
          </p:cNvPr>
          <p:cNvSpPr/>
          <p:nvPr/>
        </p:nvSpPr>
        <p:spPr>
          <a:xfrm>
            <a:off x="713453" y="2909449"/>
            <a:ext cx="1818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安老院舍服務</a:t>
            </a:r>
            <a:endParaRPr lang="zh-HK" altLang="en-US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3449CEA-9272-4941-BF75-A988E6BF3D94}"/>
              </a:ext>
            </a:extLst>
          </p:cNvPr>
          <p:cNvSpPr/>
          <p:nvPr/>
        </p:nvSpPr>
        <p:spPr>
          <a:xfrm>
            <a:off x="697839" y="5570810"/>
            <a:ext cx="12200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復康院舍服務</a:t>
            </a:r>
            <a:endParaRPr lang="zh-HK" altLang="en-US" sz="12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E382553-8EC9-4ECA-AA64-AC2411CBB4A2}"/>
              </a:ext>
            </a:extLst>
          </p:cNvPr>
          <p:cNvSpPr/>
          <p:nvPr/>
        </p:nvSpPr>
        <p:spPr>
          <a:xfrm>
            <a:off x="2212185" y="5252794"/>
            <a:ext cx="12200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幼兒學校服務</a:t>
            </a:r>
            <a:endParaRPr lang="zh-HK" altLang="en-US" sz="12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F6DDAD9-2C85-450A-B804-E280214D743D}"/>
              </a:ext>
            </a:extLst>
          </p:cNvPr>
          <p:cNvSpPr/>
          <p:nvPr/>
        </p:nvSpPr>
        <p:spPr>
          <a:xfrm>
            <a:off x="-30516" y="1601919"/>
            <a:ext cx="12200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食物援助服務</a:t>
            </a:r>
            <a:endParaRPr lang="zh-HK" altLang="en-US" sz="12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DB72198-A690-4133-A3C0-945817BB2BAC}"/>
              </a:ext>
            </a:extLst>
          </p:cNvPr>
          <p:cNvSpPr/>
          <p:nvPr/>
        </p:nvSpPr>
        <p:spPr>
          <a:xfrm>
            <a:off x="1789595" y="4273844"/>
            <a:ext cx="12200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學前復康服務</a:t>
            </a:r>
            <a:endParaRPr lang="zh-HK" altLang="en-US" sz="12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7A41083-25D4-4002-961F-C1D413CED5D9}"/>
              </a:ext>
            </a:extLst>
          </p:cNvPr>
          <p:cNvSpPr/>
          <p:nvPr/>
        </p:nvSpPr>
        <p:spPr>
          <a:xfrm>
            <a:off x="263782" y="5117641"/>
            <a:ext cx="20573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1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綜合家居照顧服務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17F123A-CE68-4684-9B45-BE2E02BA6724}"/>
              </a:ext>
            </a:extLst>
          </p:cNvPr>
          <p:cNvSpPr/>
          <p:nvPr/>
        </p:nvSpPr>
        <p:spPr>
          <a:xfrm>
            <a:off x="313344" y="3386367"/>
            <a:ext cx="12200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12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長者地區中心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895AA1C-8A07-4569-9D30-CDB6518B6B6A}"/>
              </a:ext>
            </a:extLst>
          </p:cNvPr>
          <p:cNvSpPr/>
          <p:nvPr/>
        </p:nvSpPr>
        <p:spPr>
          <a:xfrm>
            <a:off x="2290654" y="5612072"/>
            <a:ext cx="2165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14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安老院舍外展專業服務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6877127-C4F9-43A2-B410-00AD7DE07232}"/>
              </a:ext>
            </a:extLst>
          </p:cNvPr>
          <p:cNvSpPr/>
          <p:nvPr/>
        </p:nvSpPr>
        <p:spPr>
          <a:xfrm>
            <a:off x="313344" y="4069370"/>
            <a:ext cx="16412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學前單位社工服務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4ECC741-82DB-4333-836F-7819FCB97CD4}"/>
              </a:ext>
            </a:extLst>
          </p:cNvPr>
          <p:cNvSpPr/>
          <p:nvPr/>
        </p:nvSpPr>
        <p:spPr>
          <a:xfrm>
            <a:off x="1057012" y="3703248"/>
            <a:ext cx="16412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長者日間護理中心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A4A38E0-4CEC-43D0-86D7-23667E555BAD}"/>
              </a:ext>
            </a:extLst>
          </p:cNvPr>
          <p:cNvSpPr/>
          <p:nvPr/>
        </p:nvSpPr>
        <p:spPr>
          <a:xfrm>
            <a:off x="294396" y="4478102"/>
            <a:ext cx="10406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青少年服務</a:t>
            </a:r>
            <a:endParaRPr lang="zh-HK" altLang="en-US" sz="12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2FD9FE5-B6C4-4B90-85B4-B78A8C807C37}"/>
              </a:ext>
            </a:extLst>
          </p:cNvPr>
          <p:cNvSpPr/>
          <p:nvPr/>
        </p:nvSpPr>
        <p:spPr>
          <a:xfrm>
            <a:off x="1666265" y="2410735"/>
            <a:ext cx="8612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家庭服務</a:t>
            </a:r>
            <a:endParaRPr lang="zh-HK" altLang="en-US" sz="12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45BD6A2-6933-42EE-8D90-2A65D9CEE25A}"/>
              </a:ext>
            </a:extLst>
          </p:cNvPr>
          <p:cNvSpPr/>
          <p:nvPr/>
        </p:nvSpPr>
        <p:spPr>
          <a:xfrm>
            <a:off x="107221" y="2557857"/>
            <a:ext cx="15789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多元文化外展服務</a:t>
            </a:r>
            <a:endParaRPr lang="zh-HK" altLang="en-US" sz="12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7D42B8A-171D-4C9D-AFCC-BC506124CCD5}"/>
              </a:ext>
            </a:extLst>
          </p:cNvPr>
          <p:cNvSpPr/>
          <p:nvPr/>
        </p:nvSpPr>
        <p:spPr>
          <a:xfrm>
            <a:off x="2130736" y="4758738"/>
            <a:ext cx="12200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小學輔導服務</a:t>
            </a:r>
            <a:endParaRPr lang="zh-HK" altLang="en-US" sz="12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2B8B475-F3FD-48AF-9784-BCD7CD24DD4B}"/>
              </a:ext>
            </a:extLst>
          </p:cNvPr>
          <p:cNvSpPr/>
          <p:nvPr/>
        </p:nvSpPr>
        <p:spPr>
          <a:xfrm>
            <a:off x="9826567" y="1353305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食物援助系統</a:t>
            </a:r>
            <a:endParaRPr lang="zh-HK" altLang="en-US" sz="16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4750644-D107-415F-9677-BF7EBC1FCAF3}"/>
              </a:ext>
            </a:extLst>
          </p:cNvPr>
          <p:cNvSpPr/>
          <p:nvPr/>
        </p:nvSpPr>
        <p:spPr>
          <a:xfrm>
            <a:off x="10710701" y="1711601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長者中心系統</a:t>
            </a:r>
            <a:endParaRPr lang="zh-HK" altLang="en-US" sz="16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7374C59-59E2-4076-9CB2-8605025DB8C6}"/>
              </a:ext>
            </a:extLst>
          </p:cNvPr>
          <p:cNvSpPr/>
          <p:nvPr/>
        </p:nvSpPr>
        <p:spPr>
          <a:xfrm>
            <a:off x="9485589" y="2150766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青少年中心系統</a:t>
            </a:r>
            <a:endParaRPr lang="zh-HK" altLang="en-US" sz="16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656AE03-43A1-43E4-B96D-131E6FDEC549}"/>
              </a:ext>
            </a:extLst>
          </p:cNvPr>
          <p:cNvSpPr/>
          <p:nvPr/>
        </p:nvSpPr>
        <p:spPr>
          <a:xfrm>
            <a:off x="10594466" y="5358655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院舍系統</a:t>
            </a:r>
            <a:endParaRPr lang="zh-HK" altLang="en-US" sz="24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98B7973-73B7-43E9-B66D-E010151420BD}"/>
              </a:ext>
            </a:extLst>
          </p:cNvPr>
          <p:cNvSpPr/>
          <p:nvPr/>
        </p:nvSpPr>
        <p:spPr>
          <a:xfrm>
            <a:off x="8178303" y="5428928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1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智貼心</a:t>
            </a:r>
            <a:r>
              <a:rPr lang="en-US" altLang="zh-TW" sz="1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1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endParaRPr lang="zh-HK" altLang="en-US" sz="16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F5BA104-820F-42F6-A1AE-825740F5E31A}"/>
              </a:ext>
            </a:extLst>
          </p:cNvPr>
          <p:cNvSpPr/>
          <p:nvPr/>
        </p:nvSpPr>
        <p:spPr>
          <a:xfrm>
            <a:off x="9890264" y="326428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家居照顧系統</a:t>
            </a:r>
            <a:endParaRPr lang="zh-HK" altLang="en-US" sz="24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35D089A-2B44-4100-844F-8FF863406023}"/>
              </a:ext>
            </a:extLst>
          </p:cNvPr>
          <p:cNvSpPr/>
          <p:nvPr/>
        </p:nvSpPr>
        <p:spPr>
          <a:xfrm>
            <a:off x="8556934" y="3809963"/>
            <a:ext cx="2236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安老院舍外展服務系統</a:t>
            </a:r>
            <a:endParaRPr lang="zh-HK" altLang="en-US" sz="16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833E71C-71E7-4F7F-938D-5C55E110A57A}"/>
              </a:ext>
            </a:extLst>
          </p:cNvPr>
          <p:cNvSpPr/>
          <p:nvPr/>
        </p:nvSpPr>
        <p:spPr>
          <a:xfrm>
            <a:off x="10149311" y="4256155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到校學前社工系統</a:t>
            </a:r>
            <a:endParaRPr lang="zh-HK" altLang="en-US" sz="16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A7D97B3-806F-43F1-913F-F92D82989577}"/>
              </a:ext>
            </a:extLst>
          </p:cNvPr>
          <p:cNvSpPr/>
          <p:nvPr/>
        </p:nvSpPr>
        <p:spPr>
          <a:xfrm>
            <a:off x="9733564" y="5138038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點餐系統</a:t>
            </a:r>
            <a:endParaRPr lang="zh-HK" altLang="en-US" sz="14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EA9DCF2-7262-416F-A387-492F01F4C9DB}"/>
              </a:ext>
            </a:extLst>
          </p:cNvPr>
          <p:cNvSpPr/>
          <p:nvPr/>
        </p:nvSpPr>
        <p:spPr>
          <a:xfrm>
            <a:off x="8200968" y="4839247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長者日間中心系統</a:t>
            </a:r>
            <a:endParaRPr lang="zh-HK" altLang="en-US" sz="16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7BDF32D-ED71-4887-A7D9-0BFAF13F061D}"/>
              </a:ext>
            </a:extLst>
          </p:cNvPr>
          <p:cNvSpPr/>
          <p:nvPr/>
        </p:nvSpPr>
        <p:spPr>
          <a:xfrm>
            <a:off x="9373579" y="2796511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14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易聯繫</a:t>
            </a:r>
            <a:r>
              <a:rPr lang="en-US" altLang="zh-TW" sz="14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14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endParaRPr lang="zh-HK" altLang="en-US" sz="14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4A03F65-04E3-4F1A-8AF4-EBAB2031BFCF}"/>
              </a:ext>
            </a:extLst>
          </p:cNvPr>
          <p:cNvSpPr/>
          <p:nvPr/>
        </p:nvSpPr>
        <p:spPr>
          <a:xfrm>
            <a:off x="8635502" y="4372373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義工系統</a:t>
            </a:r>
            <a:endParaRPr lang="zh-HK" altLang="en-US" sz="16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CC9B5D4-7624-49BA-AC59-72E41F536076}"/>
              </a:ext>
            </a:extLst>
          </p:cNvPr>
          <p:cNvSpPr/>
          <p:nvPr/>
        </p:nvSpPr>
        <p:spPr>
          <a:xfrm>
            <a:off x="10755065" y="3827742"/>
            <a:ext cx="1313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1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人力資源管理系統</a:t>
            </a:r>
            <a:endParaRPr lang="zh-HK" altLang="en-US" sz="11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6596E4D-5CF8-45D3-B33E-A4CEB56A5451}"/>
              </a:ext>
            </a:extLst>
          </p:cNvPr>
          <p:cNvSpPr/>
          <p:nvPr/>
        </p:nvSpPr>
        <p:spPr>
          <a:xfrm>
            <a:off x="7826506" y="5194765"/>
            <a:ext cx="7489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1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財務系統</a:t>
            </a:r>
            <a:endParaRPr lang="zh-HK" altLang="en-US" sz="11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CCEA733-C597-4EE7-8BED-B6B48D3C28A4}"/>
              </a:ext>
            </a:extLst>
          </p:cNvPr>
          <p:cNvSpPr/>
          <p:nvPr/>
        </p:nvSpPr>
        <p:spPr>
          <a:xfrm>
            <a:off x="11037193" y="2611720"/>
            <a:ext cx="7489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1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庫存系統</a:t>
            </a:r>
            <a:endParaRPr lang="zh-HK" altLang="en-US" sz="11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4DB820F5-9390-45BE-BCAA-8880CDBA936C}"/>
              </a:ext>
            </a:extLst>
          </p:cNvPr>
          <p:cNvSpPr/>
          <p:nvPr/>
        </p:nvSpPr>
        <p:spPr>
          <a:xfrm>
            <a:off x="10967482" y="4895813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2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託管金系統</a:t>
            </a:r>
            <a:endParaRPr lang="zh-HK" altLang="en-US" sz="12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945F0AA-7AFF-4876-B5BE-B87F83C2EC9C}"/>
              </a:ext>
            </a:extLst>
          </p:cNvPr>
          <p:cNvSpPr/>
          <p:nvPr/>
        </p:nvSpPr>
        <p:spPr>
          <a:xfrm>
            <a:off x="1057012" y="1920853"/>
            <a:ext cx="17583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黃大仙地區康健中心</a:t>
            </a:r>
            <a:endParaRPr lang="zh-HK" altLang="en-US" sz="12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AE9B995-0EDA-4A98-8D68-E9210B50B51F}"/>
              </a:ext>
            </a:extLst>
          </p:cNvPr>
          <p:cNvSpPr/>
          <p:nvPr/>
        </p:nvSpPr>
        <p:spPr>
          <a:xfrm>
            <a:off x="389046" y="1991983"/>
            <a:ext cx="6818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同心村</a:t>
            </a:r>
            <a:endParaRPr lang="zh-HK" altLang="en-US" sz="12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8915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4B343CE-013C-447B-BCDD-DE9268501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9211"/>
            <a:ext cx="10170111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zh-TW" dirty="0"/>
          </a:p>
          <a:p>
            <a:pPr marL="0" indent="0" algn="ctr">
              <a:buNone/>
            </a:pPr>
            <a:r>
              <a:rPr lang="zh-TW" altLang="en-US" sz="4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作為業界的一份子，</a:t>
            </a:r>
            <a:endParaRPr lang="en-US" altLang="zh-TW" sz="48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4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歡迎在座各位未來的畢業生，</a:t>
            </a:r>
            <a:endParaRPr lang="en-US" altLang="zh-TW" sz="48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4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加入社會福利界，</a:t>
            </a:r>
            <a:endParaRPr lang="en-US" altLang="zh-TW" sz="48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4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因為服務使用者很需要</a:t>
            </a:r>
            <a:r>
              <a:rPr lang="en-US" altLang="zh-TW" sz="4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</a:p>
          <a:p>
            <a:pPr marL="0" indent="0" algn="ctr">
              <a:buNone/>
            </a:pP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9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</a:t>
            </a:r>
            <a:r>
              <a:rPr lang="zh-TW" altLang="en-US" sz="9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你！</a:t>
            </a:r>
            <a:endParaRPr lang="zh-HK" altLang="en-US" sz="9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F5B9F26-0826-464B-A7C4-D57BBB884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447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7.1 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規模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︰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歷史悠久</a:t>
            </a:r>
            <a:endParaRPr lang="zh-HK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20</a:t>
            </a:fld>
            <a:endParaRPr 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>
          <a:xfrm>
            <a:off x="0" y="1325563"/>
            <a:ext cx="12216108" cy="5532439"/>
          </a:xfrm>
          <a:prstGeom prst="rect">
            <a:avLst/>
          </a:prstGeom>
        </p:spPr>
      </p:pic>
      <p:sp>
        <p:nvSpPr>
          <p:cNvPr id="38" name="手繪多邊形 37"/>
          <p:cNvSpPr/>
          <p:nvPr/>
        </p:nvSpPr>
        <p:spPr>
          <a:xfrm>
            <a:off x="-116114" y="1300724"/>
            <a:ext cx="12684125" cy="4740277"/>
          </a:xfrm>
          <a:custGeom>
            <a:avLst/>
            <a:gdLst>
              <a:gd name="connsiteX0" fmla="*/ 0 w 12547600"/>
              <a:gd name="connsiteY0" fmla="*/ 50800 h 4864100"/>
              <a:gd name="connsiteX1" fmla="*/ 38100 w 12547600"/>
              <a:gd name="connsiteY1" fmla="*/ 4864100 h 4864100"/>
              <a:gd name="connsiteX2" fmla="*/ 5092700 w 12547600"/>
              <a:gd name="connsiteY2" fmla="*/ 4203700 h 4864100"/>
              <a:gd name="connsiteX3" fmla="*/ 10655300 w 12547600"/>
              <a:gd name="connsiteY3" fmla="*/ 3302000 h 4864100"/>
              <a:gd name="connsiteX4" fmla="*/ 12090400 w 12547600"/>
              <a:gd name="connsiteY4" fmla="*/ 2997200 h 4864100"/>
              <a:gd name="connsiteX5" fmla="*/ 12547600 w 12547600"/>
              <a:gd name="connsiteY5" fmla="*/ 2717800 h 4864100"/>
              <a:gd name="connsiteX6" fmla="*/ 12484100 w 12547600"/>
              <a:gd name="connsiteY6" fmla="*/ 0 h 4864100"/>
              <a:gd name="connsiteX7" fmla="*/ 0 w 12547600"/>
              <a:gd name="connsiteY7" fmla="*/ 50800 h 4864100"/>
              <a:gd name="connsiteX0" fmla="*/ 0 w 12595225"/>
              <a:gd name="connsiteY0" fmla="*/ 3175 h 4864100"/>
              <a:gd name="connsiteX1" fmla="*/ 85725 w 12595225"/>
              <a:gd name="connsiteY1" fmla="*/ 4864100 h 4864100"/>
              <a:gd name="connsiteX2" fmla="*/ 5140325 w 12595225"/>
              <a:gd name="connsiteY2" fmla="*/ 4203700 h 4864100"/>
              <a:gd name="connsiteX3" fmla="*/ 10702925 w 12595225"/>
              <a:gd name="connsiteY3" fmla="*/ 3302000 h 4864100"/>
              <a:gd name="connsiteX4" fmla="*/ 12138025 w 12595225"/>
              <a:gd name="connsiteY4" fmla="*/ 2997200 h 4864100"/>
              <a:gd name="connsiteX5" fmla="*/ 12595225 w 12595225"/>
              <a:gd name="connsiteY5" fmla="*/ 2717800 h 4864100"/>
              <a:gd name="connsiteX6" fmla="*/ 12531725 w 12595225"/>
              <a:gd name="connsiteY6" fmla="*/ 0 h 4864100"/>
              <a:gd name="connsiteX7" fmla="*/ 0 w 12595225"/>
              <a:gd name="connsiteY7" fmla="*/ 3175 h 4864100"/>
              <a:gd name="connsiteX0" fmla="*/ 0 w 12595225"/>
              <a:gd name="connsiteY0" fmla="*/ 0 h 4860925"/>
              <a:gd name="connsiteX1" fmla="*/ 85725 w 12595225"/>
              <a:gd name="connsiteY1" fmla="*/ 4860925 h 4860925"/>
              <a:gd name="connsiteX2" fmla="*/ 5140325 w 12595225"/>
              <a:gd name="connsiteY2" fmla="*/ 4200525 h 4860925"/>
              <a:gd name="connsiteX3" fmla="*/ 10702925 w 12595225"/>
              <a:gd name="connsiteY3" fmla="*/ 3298825 h 4860925"/>
              <a:gd name="connsiteX4" fmla="*/ 12138025 w 12595225"/>
              <a:gd name="connsiteY4" fmla="*/ 2994025 h 4860925"/>
              <a:gd name="connsiteX5" fmla="*/ 12595225 w 12595225"/>
              <a:gd name="connsiteY5" fmla="*/ 2714625 h 4860925"/>
              <a:gd name="connsiteX6" fmla="*/ 12436475 w 12595225"/>
              <a:gd name="connsiteY6" fmla="*/ 206375 h 4860925"/>
              <a:gd name="connsiteX7" fmla="*/ 0 w 12595225"/>
              <a:gd name="connsiteY7" fmla="*/ 0 h 4860925"/>
              <a:gd name="connsiteX0" fmla="*/ 0 w 12684125"/>
              <a:gd name="connsiteY0" fmla="*/ 31750 h 4892675"/>
              <a:gd name="connsiteX1" fmla="*/ 85725 w 12684125"/>
              <a:gd name="connsiteY1" fmla="*/ 4892675 h 4892675"/>
              <a:gd name="connsiteX2" fmla="*/ 5140325 w 12684125"/>
              <a:gd name="connsiteY2" fmla="*/ 4232275 h 4892675"/>
              <a:gd name="connsiteX3" fmla="*/ 10702925 w 12684125"/>
              <a:gd name="connsiteY3" fmla="*/ 3330575 h 4892675"/>
              <a:gd name="connsiteX4" fmla="*/ 12138025 w 12684125"/>
              <a:gd name="connsiteY4" fmla="*/ 3025775 h 4892675"/>
              <a:gd name="connsiteX5" fmla="*/ 12595225 w 12684125"/>
              <a:gd name="connsiteY5" fmla="*/ 2746375 h 4892675"/>
              <a:gd name="connsiteX6" fmla="*/ 12684125 w 12684125"/>
              <a:gd name="connsiteY6" fmla="*/ 0 h 4892675"/>
              <a:gd name="connsiteX7" fmla="*/ 0 w 12684125"/>
              <a:gd name="connsiteY7" fmla="*/ 31750 h 489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84125" h="4892675">
                <a:moveTo>
                  <a:pt x="0" y="31750"/>
                </a:moveTo>
                <a:lnTo>
                  <a:pt x="85725" y="4892675"/>
                </a:lnTo>
                <a:lnTo>
                  <a:pt x="5140325" y="4232275"/>
                </a:lnTo>
                <a:lnTo>
                  <a:pt x="10702925" y="3330575"/>
                </a:lnTo>
                <a:lnTo>
                  <a:pt x="12138025" y="3025775"/>
                </a:lnTo>
                <a:lnTo>
                  <a:pt x="12595225" y="2746375"/>
                </a:lnTo>
                <a:lnTo>
                  <a:pt x="12684125" y="0"/>
                </a:lnTo>
                <a:lnTo>
                  <a:pt x="0" y="31750"/>
                </a:lnTo>
                <a:close/>
              </a:path>
            </a:pathLst>
          </a:custGeom>
          <a:solidFill>
            <a:srgbClr val="B9E4F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grpSp>
        <p:nvGrpSpPr>
          <p:cNvPr id="37" name="群組 36"/>
          <p:cNvGrpSpPr/>
          <p:nvPr/>
        </p:nvGrpSpPr>
        <p:grpSpPr>
          <a:xfrm>
            <a:off x="-159497" y="3918857"/>
            <a:ext cx="12598240" cy="3081072"/>
            <a:chOff x="-159497" y="3918857"/>
            <a:chExt cx="12598240" cy="3081072"/>
          </a:xfrm>
        </p:grpSpPr>
        <p:sp>
          <p:nvSpPr>
            <p:cNvPr id="31" name="手繪多邊形 30"/>
            <p:cNvSpPr/>
            <p:nvPr/>
          </p:nvSpPr>
          <p:spPr>
            <a:xfrm>
              <a:off x="-159497" y="3964629"/>
              <a:ext cx="12484100" cy="3035300"/>
            </a:xfrm>
            <a:custGeom>
              <a:avLst/>
              <a:gdLst>
                <a:gd name="connsiteX0" fmla="*/ 0 w 12484100"/>
                <a:gd name="connsiteY0" fmla="*/ 2070100 h 3035300"/>
                <a:gd name="connsiteX1" fmla="*/ 1752600 w 12484100"/>
                <a:gd name="connsiteY1" fmla="*/ 1854200 h 3035300"/>
                <a:gd name="connsiteX2" fmla="*/ 5270500 w 12484100"/>
                <a:gd name="connsiteY2" fmla="*/ 1422400 h 3035300"/>
                <a:gd name="connsiteX3" fmla="*/ 8496300 w 12484100"/>
                <a:gd name="connsiteY3" fmla="*/ 927100 h 3035300"/>
                <a:gd name="connsiteX4" fmla="*/ 11074400 w 12484100"/>
                <a:gd name="connsiteY4" fmla="*/ 457200 h 3035300"/>
                <a:gd name="connsiteX5" fmla="*/ 12065000 w 12484100"/>
                <a:gd name="connsiteY5" fmla="*/ 215900 h 3035300"/>
                <a:gd name="connsiteX6" fmla="*/ 12458700 w 12484100"/>
                <a:gd name="connsiteY6" fmla="*/ 0 h 3035300"/>
                <a:gd name="connsiteX7" fmla="*/ 12484100 w 12484100"/>
                <a:gd name="connsiteY7" fmla="*/ 3035300 h 3035300"/>
                <a:gd name="connsiteX8" fmla="*/ 12700 w 12484100"/>
                <a:gd name="connsiteY8" fmla="*/ 3022600 h 3035300"/>
                <a:gd name="connsiteX9" fmla="*/ 0 w 12484100"/>
                <a:gd name="connsiteY9" fmla="*/ 2070100 h 303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84100" h="3035300">
                  <a:moveTo>
                    <a:pt x="0" y="2070100"/>
                  </a:moveTo>
                  <a:lnTo>
                    <a:pt x="1752600" y="1854200"/>
                  </a:lnTo>
                  <a:lnTo>
                    <a:pt x="5270500" y="1422400"/>
                  </a:lnTo>
                  <a:lnTo>
                    <a:pt x="8496300" y="927100"/>
                  </a:lnTo>
                  <a:lnTo>
                    <a:pt x="11074400" y="457200"/>
                  </a:lnTo>
                  <a:lnTo>
                    <a:pt x="12065000" y="215900"/>
                  </a:lnTo>
                  <a:lnTo>
                    <a:pt x="12458700" y="0"/>
                  </a:lnTo>
                  <a:lnTo>
                    <a:pt x="12484100" y="3035300"/>
                  </a:lnTo>
                  <a:lnTo>
                    <a:pt x="12700" y="3022600"/>
                  </a:lnTo>
                  <a:lnTo>
                    <a:pt x="0" y="2070100"/>
                  </a:lnTo>
                  <a:close/>
                </a:path>
              </a:pathLst>
            </a:custGeom>
            <a:solidFill>
              <a:srgbClr val="2195C0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sp>
          <p:nvSpPr>
            <p:cNvPr id="8" name="橢圓 7"/>
            <p:cNvSpPr/>
            <p:nvPr/>
          </p:nvSpPr>
          <p:spPr>
            <a:xfrm>
              <a:off x="10328366" y="4161653"/>
              <a:ext cx="579120" cy="579120"/>
            </a:xfrm>
            <a:prstGeom prst="ellipse">
              <a:avLst/>
            </a:prstGeom>
            <a:solidFill>
              <a:srgbClr val="62C2E4"/>
            </a:solidFill>
            <a:ln>
              <a:solidFill>
                <a:srgbClr val="62C2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7" name="橢圓 6"/>
            <p:cNvSpPr/>
            <p:nvPr/>
          </p:nvSpPr>
          <p:spPr>
            <a:xfrm>
              <a:off x="6971938" y="4664479"/>
              <a:ext cx="579120" cy="579120"/>
            </a:xfrm>
            <a:prstGeom prst="ellipse">
              <a:avLst/>
            </a:prstGeom>
            <a:solidFill>
              <a:srgbClr val="62C2E4"/>
            </a:solidFill>
            <a:ln>
              <a:solidFill>
                <a:srgbClr val="62C2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6" name="橢圓 5"/>
            <p:cNvSpPr/>
            <p:nvPr/>
          </p:nvSpPr>
          <p:spPr>
            <a:xfrm>
              <a:off x="3615509" y="5165633"/>
              <a:ext cx="579120" cy="579120"/>
            </a:xfrm>
            <a:prstGeom prst="ellipse">
              <a:avLst/>
            </a:prstGeom>
            <a:solidFill>
              <a:srgbClr val="62C2E4"/>
            </a:solidFill>
            <a:ln>
              <a:solidFill>
                <a:srgbClr val="62C2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5" name="橢圓 4"/>
            <p:cNvSpPr/>
            <p:nvPr/>
          </p:nvSpPr>
          <p:spPr>
            <a:xfrm>
              <a:off x="1143191" y="5540108"/>
              <a:ext cx="579120" cy="579120"/>
            </a:xfrm>
            <a:prstGeom prst="ellipse">
              <a:avLst/>
            </a:prstGeom>
            <a:solidFill>
              <a:srgbClr val="62C2E4"/>
            </a:solidFill>
            <a:ln>
              <a:solidFill>
                <a:srgbClr val="62C2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3" name="手繪多邊形 12"/>
            <p:cNvSpPr/>
            <p:nvPr/>
          </p:nvSpPr>
          <p:spPr>
            <a:xfrm>
              <a:off x="-116114" y="3918857"/>
              <a:ext cx="12554857" cy="2119086"/>
            </a:xfrm>
            <a:custGeom>
              <a:avLst/>
              <a:gdLst>
                <a:gd name="connsiteX0" fmla="*/ 0 w 12554857"/>
                <a:gd name="connsiteY0" fmla="*/ 2119086 h 2119086"/>
                <a:gd name="connsiteX1" fmla="*/ 1248228 w 12554857"/>
                <a:gd name="connsiteY1" fmla="*/ 1959429 h 2119086"/>
                <a:gd name="connsiteX2" fmla="*/ 4601028 w 12554857"/>
                <a:gd name="connsiteY2" fmla="*/ 1538514 h 2119086"/>
                <a:gd name="connsiteX3" fmla="*/ 7953828 w 12554857"/>
                <a:gd name="connsiteY3" fmla="*/ 1030514 h 2119086"/>
                <a:gd name="connsiteX4" fmla="*/ 11321143 w 12554857"/>
                <a:gd name="connsiteY4" fmla="*/ 406400 h 2119086"/>
                <a:gd name="connsiteX5" fmla="*/ 12554857 w 12554857"/>
                <a:gd name="connsiteY5" fmla="*/ 0 h 211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54857" h="2119086">
                  <a:moveTo>
                    <a:pt x="0" y="2119086"/>
                  </a:moveTo>
                  <a:lnTo>
                    <a:pt x="1248228" y="1959429"/>
                  </a:lnTo>
                  <a:lnTo>
                    <a:pt x="4601028" y="1538514"/>
                  </a:lnTo>
                  <a:cubicBezTo>
                    <a:pt x="5718628" y="1383695"/>
                    <a:pt x="6833809" y="1219200"/>
                    <a:pt x="7953828" y="1030514"/>
                  </a:cubicBezTo>
                  <a:cubicBezTo>
                    <a:pt x="9073847" y="841828"/>
                    <a:pt x="10554305" y="578152"/>
                    <a:pt x="11321143" y="406400"/>
                  </a:cubicBezTo>
                  <a:cubicBezTo>
                    <a:pt x="12087981" y="234648"/>
                    <a:pt x="12321419" y="117324"/>
                    <a:pt x="12554857" y="0"/>
                  </a:cubicBezTo>
                </a:path>
              </a:pathLst>
            </a:custGeom>
            <a:noFill/>
            <a:ln w="76200">
              <a:solidFill>
                <a:srgbClr val="62C2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cxnSp>
        <p:nvCxnSpPr>
          <p:cNvPr id="40" name="直線接點 39"/>
          <p:cNvCxnSpPr/>
          <p:nvPr/>
        </p:nvCxnSpPr>
        <p:spPr>
          <a:xfrm flipV="1">
            <a:off x="1389720" y="3890479"/>
            <a:ext cx="0" cy="1548000"/>
          </a:xfrm>
          <a:prstGeom prst="line">
            <a:avLst/>
          </a:prstGeom>
          <a:ln w="38100">
            <a:solidFill>
              <a:srgbClr val="62C2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字方塊 42"/>
          <p:cNvSpPr txBox="1"/>
          <p:nvPr/>
        </p:nvSpPr>
        <p:spPr>
          <a:xfrm>
            <a:off x="753970" y="2919236"/>
            <a:ext cx="248561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700" b="1" dirty="0">
                <a:solidFill>
                  <a:srgbClr val="0F44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1966</a:t>
            </a:r>
            <a:r>
              <a:rPr lang="zh-TW" altLang="en-US" sz="1700" b="1" dirty="0">
                <a:solidFill>
                  <a:srgbClr val="0F44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1700" b="1" dirty="0">
              <a:solidFill>
                <a:srgbClr val="0F44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聖公會福利協會正式成立，為聖公會各福利單位、學校及牧區群體提供協調、支援及諮詢。</a:t>
            </a:r>
            <a:endParaRPr lang="zh-HK" altLang="en-US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4" name="直線接點 43"/>
          <p:cNvCxnSpPr/>
          <p:nvPr/>
        </p:nvCxnSpPr>
        <p:spPr>
          <a:xfrm flipV="1">
            <a:off x="3905069" y="3508172"/>
            <a:ext cx="0" cy="1548000"/>
          </a:xfrm>
          <a:prstGeom prst="line">
            <a:avLst/>
          </a:prstGeom>
          <a:ln w="38100">
            <a:solidFill>
              <a:srgbClr val="62C2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/>
          <p:cNvSpPr txBox="1"/>
          <p:nvPr/>
        </p:nvSpPr>
        <p:spPr>
          <a:xfrm>
            <a:off x="3482988" y="2597976"/>
            <a:ext cx="23234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700" b="1" dirty="0">
                <a:solidFill>
                  <a:srgbClr val="0F44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70</a:t>
            </a:r>
            <a:r>
              <a:rPr lang="zh-TW" altLang="en-US" sz="1700" b="1" dirty="0">
                <a:solidFill>
                  <a:srgbClr val="0F44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700" b="1" dirty="0">
                <a:solidFill>
                  <a:srgbClr val="0F44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80</a:t>
            </a:r>
            <a:r>
              <a:rPr lang="zh-TW" altLang="en-US" sz="1700" b="1" dirty="0">
                <a:solidFill>
                  <a:srgbClr val="0F44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年代開始</a:t>
            </a:r>
            <a:endParaRPr lang="en-US" altLang="zh-TW" sz="1700" b="1" dirty="0">
              <a:solidFill>
                <a:srgbClr val="0F44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大幅擴展服務，成為一個服務多元化的社福機構</a:t>
            </a:r>
            <a:endParaRPr lang="zh-HK" altLang="en-US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6" name="直線接點 45"/>
          <p:cNvCxnSpPr/>
          <p:nvPr/>
        </p:nvCxnSpPr>
        <p:spPr>
          <a:xfrm flipV="1">
            <a:off x="7261498" y="2957538"/>
            <a:ext cx="0" cy="1548000"/>
          </a:xfrm>
          <a:prstGeom prst="line">
            <a:avLst/>
          </a:prstGeom>
          <a:ln w="38100">
            <a:solidFill>
              <a:srgbClr val="62C2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/>
          <p:cNvSpPr txBox="1"/>
          <p:nvPr/>
        </p:nvSpPr>
        <p:spPr>
          <a:xfrm>
            <a:off x="6846773" y="2064953"/>
            <a:ext cx="231826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700" b="1" dirty="0">
                <a:solidFill>
                  <a:srgbClr val="0F44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2013</a:t>
            </a:r>
            <a:r>
              <a:rPr lang="zh-TW" altLang="en-US" sz="1700" b="1" dirty="0">
                <a:solidFill>
                  <a:srgbClr val="0F44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1700" b="1" dirty="0">
              <a:solidFill>
                <a:srgbClr val="0F44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成為獨立註冊的慈善機構</a:t>
            </a:r>
            <a:endParaRPr lang="en-US" altLang="zh-TW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實行「私人土地作福利用途特別計劃」</a:t>
            </a:r>
            <a:endParaRPr lang="zh-HK" altLang="en-US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8" name="直線接點 47"/>
          <p:cNvCxnSpPr/>
          <p:nvPr/>
        </p:nvCxnSpPr>
        <p:spPr>
          <a:xfrm flipV="1">
            <a:off x="10620104" y="2392680"/>
            <a:ext cx="0" cy="1546746"/>
          </a:xfrm>
          <a:prstGeom prst="line">
            <a:avLst/>
          </a:prstGeom>
          <a:ln w="38100">
            <a:solidFill>
              <a:srgbClr val="62C2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字方塊 48"/>
          <p:cNvSpPr txBox="1"/>
          <p:nvPr/>
        </p:nvSpPr>
        <p:spPr>
          <a:xfrm>
            <a:off x="9813276" y="1640348"/>
            <a:ext cx="21884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00" b="1" dirty="0">
                <a:solidFill>
                  <a:srgbClr val="0F44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en-US" sz="1700" b="1" dirty="0">
                <a:solidFill>
                  <a:srgbClr val="0F44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1700" b="1" dirty="0">
              <a:solidFill>
                <a:srgbClr val="0F44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福利協會成立</a:t>
            </a:r>
            <a:r>
              <a:rPr lang="en-US" altLang="zh-TW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57</a:t>
            </a:r>
            <a:r>
              <a:rPr lang="zh-TW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周年</a:t>
            </a:r>
            <a:endParaRPr lang="zh-HK" altLang="en-US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805" y="5528966"/>
            <a:ext cx="2462907" cy="1305694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9054115" y="5036645"/>
            <a:ext cx="30187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期待你加入，與我們共創歷史</a:t>
            </a:r>
            <a:endParaRPr lang="zh-HK" altLang="en-US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305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7.2 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規模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︰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服務多元化</a:t>
            </a:r>
            <a:endParaRPr lang="zh-HK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10218056" y="6356350"/>
            <a:ext cx="1135743" cy="365125"/>
          </a:xfrm>
        </p:spPr>
        <p:txBody>
          <a:bodyPr/>
          <a:lstStyle/>
          <a:p>
            <a:fld id="{B20FBDE9-69E6-45F7-B72A-6F4BA44FBBE6}" type="slidenum">
              <a:rPr lang="en-US" smtClean="0"/>
              <a:t>21</a:t>
            </a:fld>
            <a:endParaRPr lang="en-US"/>
          </a:p>
        </p:txBody>
      </p:sp>
      <p:sp>
        <p:nvSpPr>
          <p:cNvPr id="8" name="內容版面配置區 3"/>
          <p:cNvSpPr txBox="1">
            <a:spLocks/>
          </p:cNvSpPr>
          <p:nvPr/>
        </p:nvSpPr>
        <p:spPr>
          <a:xfrm>
            <a:off x="838199" y="1325563"/>
            <a:ext cx="10515600" cy="48110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本著「轉化生命．活出豐盛」的服務精神，為社會上不同年齡和階層的人士提供多元化服務。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轄下逾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多個服務單位及會員機構，分佈香港、澳門及廣州。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3" name="群組 42"/>
          <p:cNvGrpSpPr/>
          <p:nvPr/>
        </p:nvGrpSpPr>
        <p:grpSpPr>
          <a:xfrm>
            <a:off x="6972823" y="4123847"/>
            <a:ext cx="1634822" cy="2160940"/>
            <a:chOff x="6946674" y="4123847"/>
            <a:chExt cx="1634822" cy="2160940"/>
          </a:xfrm>
        </p:grpSpPr>
        <p:sp>
          <p:nvSpPr>
            <p:cNvPr id="21" name="Oval 34">
              <a:extLst>
                <a:ext uri="{FF2B5EF4-FFF2-40B4-BE49-F238E27FC236}">
                  <a16:creationId xmlns:a16="http://schemas.microsoft.com/office/drawing/2014/main" id="{D28AC0F4-B809-4130-B7A5-9B6E6163F798}"/>
                </a:ext>
              </a:extLst>
            </p:cNvPr>
            <p:cNvSpPr/>
            <p:nvPr/>
          </p:nvSpPr>
          <p:spPr>
            <a:xfrm>
              <a:off x="7044085" y="5024787"/>
              <a:ext cx="1440000" cy="1260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219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微軟正黑體" panose="020B0604030504040204" pitchFamily="34" charset="-120"/>
              </a:endParaRPr>
            </a:p>
          </p:txBody>
        </p:sp>
        <p:sp>
          <p:nvSpPr>
            <p:cNvPr id="22" name="TextBox 251">
              <a:extLst>
                <a:ext uri="{FF2B5EF4-FFF2-40B4-BE49-F238E27FC236}">
                  <a16:creationId xmlns:a16="http://schemas.microsoft.com/office/drawing/2014/main" id="{913D0D1F-B34D-4ACE-BBBB-896F656746E8}"/>
                </a:ext>
              </a:extLst>
            </p:cNvPr>
            <p:cNvSpPr txBox="1"/>
            <p:nvPr/>
          </p:nvSpPr>
          <p:spPr>
            <a:xfrm>
              <a:off x="7173298" y="5788078"/>
              <a:ext cx="118157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0F445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復康</a:t>
              </a:r>
              <a:endParaRPr lang="ko-KR" altLang="en-US" sz="2400" b="1" dirty="0">
                <a:solidFill>
                  <a:srgbClr val="0F4457"/>
                </a:solidFill>
                <a:latin typeface="微軟正黑體" panose="020B0604030504040204" pitchFamily="34" charset="-120"/>
                <a:cs typeface="Arial" pitchFamily="34" charset="0"/>
              </a:endParaRPr>
            </a:p>
          </p:txBody>
        </p:sp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7F5694DA-14EF-415B-943E-845E1310E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6674" y="4123847"/>
              <a:ext cx="1634822" cy="1551600"/>
            </a:xfrm>
            <a:prstGeom prst="ellipse">
              <a:avLst/>
            </a:prstGeom>
            <a:ln w="57150">
              <a:solidFill>
                <a:srgbClr val="2195C0"/>
              </a:solidFill>
            </a:ln>
          </p:spPr>
        </p:pic>
      </p:grpSp>
      <p:cxnSp>
        <p:nvCxnSpPr>
          <p:cNvPr id="9" name="직선 연결선 229">
            <a:extLst>
              <a:ext uri="{FF2B5EF4-FFF2-40B4-BE49-F238E27FC236}">
                <a16:creationId xmlns:a16="http://schemas.microsoft.com/office/drawing/2014/main" id="{3A03F794-2626-401E-853F-1239010CC8E8}"/>
              </a:ext>
            </a:extLst>
          </p:cNvPr>
          <p:cNvCxnSpPr>
            <a:cxnSpLocks/>
          </p:cNvCxnSpPr>
          <p:nvPr/>
        </p:nvCxnSpPr>
        <p:spPr>
          <a:xfrm>
            <a:off x="-319314" y="5024787"/>
            <a:ext cx="12663714" cy="0"/>
          </a:xfrm>
          <a:prstGeom prst="line">
            <a:avLst/>
          </a:prstGeom>
          <a:ln w="38100">
            <a:solidFill>
              <a:srgbClr val="62C2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群組 38"/>
          <p:cNvGrpSpPr/>
          <p:nvPr/>
        </p:nvGrpSpPr>
        <p:grpSpPr>
          <a:xfrm>
            <a:off x="96669" y="4123847"/>
            <a:ext cx="1503834" cy="2126805"/>
            <a:chOff x="96669" y="4157982"/>
            <a:chExt cx="1503834" cy="2126805"/>
          </a:xfrm>
        </p:grpSpPr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DD85738E-AFE5-401B-8BCE-3E6FD3338D3D}"/>
                </a:ext>
              </a:extLst>
            </p:cNvPr>
            <p:cNvSpPr/>
            <p:nvPr/>
          </p:nvSpPr>
          <p:spPr>
            <a:xfrm>
              <a:off x="128586" y="5024787"/>
              <a:ext cx="1440000" cy="1260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219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微軟正黑體" panose="020B0604030504040204" pitchFamily="34" charset="-120"/>
              </a:endParaRPr>
            </a:p>
          </p:txBody>
        </p:sp>
        <p:sp>
          <p:nvSpPr>
            <p:cNvPr id="11" name="TextBox 253">
              <a:extLst>
                <a:ext uri="{FF2B5EF4-FFF2-40B4-BE49-F238E27FC236}">
                  <a16:creationId xmlns:a16="http://schemas.microsoft.com/office/drawing/2014/main" id="{965ACCE4-2132-48B0-B70A-CAE9B7349F2E}"/>
                </a:ext>
              </a:extLst>
            </p:cNvPr>
            <p:cNvSpPr txBox="1"/>
            <p:nvPr/>
          </p:nvSpPr>
          <p:spPr>
            <a:xfrm>
              <a:off x="257799" y="5788078"/>
              <a:ext cx="118157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0F445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嬰幼兒</a:t>
              </a:r>
              <a:endParaRPr lang="ko-KR" altLang="en-US" sz="2400" b="1" dirty="0">
                <a:solidFill>
                  <a:srgbClr val="0F4457"/>
                </a:solidFill>
                <a:latin typeface="微軟正黑體" panose="020B0604030504040204" pitchFamily="34" charset="-120"/>
                <a:cs typeface="Arial" pitchFamily="34" charset="0"/>
              </a:endParaRPr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B78BA314-0A93-4F13-BF9A-E105CC484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69" y="4157982"/>
              <a:ext cx="1503834" cy="1550504"/>
            </a:xfrm>
            <a:prstGeom prst="ellipse">
              <a:avLst/>
            </a:prstGeom>
            <a:ln w="57150">
              <a:solidFill>
                <a:srgbClr val="2195C0"/>
              </a:solidFill>
            </a:ln>
          </p:spPr>
        </p:pic>
      </p:grpSp>
      <p:grpSp>
        <p:nvGrpSpPr>
          <p:cNvPr id="40" name="群組 39"/>
          <p:cNvGrpSpPr/>
          <p:nvPr/>
        </p:nvGrpSpPr>
        <p:grpSpPr>
          <a:xfrm>
            <a:off x="1820299" y="3515078"/>
            <a:ext cx="1542705" cy="2169128"/>
            <a:chOff x="1803404" y="3515078"/>
            <a:chExt cx="1542705" cy="2169128"/>
          </a:xfrm>
        </p:grpSpPr>
        <p:sp>
          <p:nvSpPr>
            <p:cNvPr id="13" name="Oval 16">
              <a:extLst>
                <a:ext uri="{FF2B5EF4-FFF2-40B4-BE49-F238E27FC236}">
                  <a16:creationId xmlns:a16="http://schemas.microsoft.com/office/drawing/2014/main" id="{9A8D6463-8A79-4852-B584-144DA5F3B79E}"/>
                </a:ext>
              </a:extLst>
            </p:cNvPr>
            <p:cNvSpPr/>
            <p:nvPr/>
          </p:nvSpPr>
          <p:spPr>
            <a:xfrm rot="10800000" flipH="1" flipV="1">
              <a:off x="1840242" y="3515078"/>
              <a:ext cx="1440000" cy="1260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85CF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微軟正黑體" panose="020B0604030504040204" pitchFamily="34" charset="-120"/>
              </a:endParaRPr>
            </a:p>
          </p:txBody>
        </p:sp>
        <p:sp>
          <p:nvSpPr>
            <p:cNvPr id="14" name="TextBox 248">
              <a:extLst>
                <a:ext uri="{FF2B5EF4-FFF2-40B4-BE49-F238E27FC236}">
                  <a16:creationId xmlns:a16="http://schemas.microsoft.com/office/drawing/2014/main" id="{687F9A74-5905-45EB-BCF1-4855A905D50D}"/>
                </a:ext>
              </a:extLst>
            </p:cNvPr>
            <p:cNvSpPr txBox="1"/>
            <p:nvPr/>
          </p:nvSpPr>
          <p:spPr>
            <a:xfrm>
              <a:off x="1959525" y="3571201"/>
              <a:ext cx="118157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0F445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青少年</a:t>
              </a:r>
              <a:endParaRPr lang="ko-KR" altLang="en-US" sz="2400" b="1" dirty="0">
                <a:solidFill>
                  <a:srgbClr val="0F4457"/>
                </a:solidFill>
                <a:latin typeface="微軟正黑體" panose="020B0604030504040204" pitchFamily="34" charset="-120"/>
                <a:cs typeface="Arial" pitchFamily="34" charset="0"/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F5AEA68C-A988-46EC-9A82-733B33010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03404" y="4100206"/>
              <a:ext cx="1542705" cy="1584000"/>
            </a:xfrm>
            <a:prstGeom prst="ellipse">
              <a:avLst/>
            </a:prstGeom>
            <a:ln w="57150">
              <a:solidFill>
                <a:srgbClr val="85CFEA"/>
              </a:solidFill>
            </a:ln>
          </p:spPr>
        </p:pic>
      </p:grpSp>
      <p:grpSp>
        <p:nvGrpSpPr>
          <p:cNvPr id="41" name="群組 40"/>
          <p:cNvGrpSpPr/>
          <p:nvPr/>
        </p:nvGrpSpPr>
        <p:grpSpPr>
          <a:xfrm>
            <a:off x="3582800" y="4123847"/>
            <a:ext cx="1454816" cy="2126805"/>
            <a:chOff x="3504412" y="4157982"/>
            <a:chExt cx="1454816" cy="2126805"/>
          </a:xfrm>
        </p:grpSpPr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64F6F4DB-08CB-48A6-917B-3A8B705D258E}"/>
                </a:ext>
              </a:extLst>
            </p:cNvPr>
            <p:cNvSpPr/>
            <p:nvPr/>
          </p:nvSpPr>
          <p:spPr>
            <a:xfrm>
              <a:off x="3504412" y="5024787"/>
              <a:ext cx="1440000" cy="1260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219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微軟正黑體" panose="020B0604030504040204" pitchFamily="34" charset="-120"/>
              </a:endParaRPr>
            </a:p>
          </p:txBody>
        </p:sp>
        <p:sp>
          <p:nvSpPr>
            <p:cNvPr id="17" name="TextBox 249">
              <a:extLst>
                <a:ext uri="{FF2B5EF4-FFF2-40B4-BE49-F238E27FC236}">
                  <a16:creationId xmlns:a16="http://schemas.microsoft.com/office/drawing/2014/main" id="{59B89F6B-1036-4B92-822E-0270C3BEBDF4}"/>
                </a:ext>
              </a:extLst>
            </p:cNvPr>
            <p:cNvSpPr txBox="1"/>
            <p:nvPr/>
          </p:nvSpPr>
          <p:spPr>
            <a:xfrm>
              <a:off x="3642850" y="5788078"/>
              <a:ext cx="118157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0F445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家庭</a:t>
              </a:r>
              <a:endParaRPr lang="ko-KR" altLang="en-US" sz="2400" b="1" dirty="0">
                <a:solidFill>
                  <a:srgbClr val="0F4457"/>
                </a:solidFill>
                <a:latin typeface="微軟正黑體" panose="020B0604030504040204" pitchFamily="34" charset="-120"/>
                <a:cs typeface="Arial" pitchFamily="34" charset="0"/>
              </a:endParaRPr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3CBFDC2B-2599-451A-8E54-211F12F80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08047" y="4157982"/>
              <a:ext cx="1451181" cy="1551600"/>
            </a:xfrm>
            <a:prstGeom prst="ellipse">
              <a:avLst/>
            </a:prstGeom>
            <a:ln w="57150">
              <a:solidFill>
                <a:srgbClr val="2195C0"/>
              </a:solidFill>
            </a:ln>
          </p:spPr>
        </p:pic>
      </p:grpSp>
      <p:grpSp>
        <p:nvGrpSpPr>
          <p:cNvPr id="42" name="群組 41"/>
          <p:cNvGrpSpPr/>
          <p:nvPr/>
        </p:nvGrpSpPr>
        <p:grpSpPr>
          <a:xfrm>
            <a:off x="5257412" y="3547478"/>
            <a:ext cx="1495615" cy="2136728"/>
            <a:chOff x="5206727" y="3515078"/>
            <a:chExt cx="1495615" cy="2136728"/>
          </a:xfrm>
        </p:grpSpPr>
        <p:sp>
          <p:nvSpPr>
            <p:cNvPr id="19" name="Oval 28">
              <a:extLst>
                <a:ext uri="{FF2B5EF4-FFF2-40B4-BE49-F238E27FC236}">
                  <a16:creationId xmlns:a16="http://schemas.microsoft.com/office/drawing/2014/main" id="{D14E4218-BC5C-4E8B-A502-337716A97105}"/>
                </a:ext>
              </a:extLst>
            </p:cNvPr>
            <p:cNvSpPr/>
            <p:nvPr/>
          </p:nvSpPr>
          <p:spPr>
            <a:xfrm rot="10800000" flipH="1" flipV="1">
              <a:off x="5240456" y="3515078"/>
              <a:ext cx="1440000" cy="1260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85CF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微軟正黑體" panose="020B0604030504040204" pitchFamily="34" charset="-120"/>
              </a:endParaRPr>
            </a:p>
          </p:txBody>
        </p:sp>
        <p:sp>
          <p:nvSpPr>
            <p:cNvPr id="20" name="TextBox 250">
              <a:extLst>
                <a:ext uri="{FF2B5EF4-FFF2-40B4-BE49-F238E27FC236}">
                  <a16:creationId xmlns:a16="http://schemas.microsoft.com/office/drawing/2014/main" id="{E570D335-0FE3-4C45-AB4C-A43D85D9EBCA}"/>
                </a:ext>
              </a:extLst>
            </p:cNvPr>
            <p:cNvSpPr txBox="1"/>
            <p:nvPr/>
          </p:nvSpPr>
          <p:spPr>
            <a:xfrm>
              <a:off x="5225941" y="3571201"/>
              <a:ext cx="144000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0F445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少數族裔</a:t>
              </a:r>
              <a:endParaRPr lang="ko-KR" altLang="en-US" sz="2400" b="1" dirty="0">
                <a:solidFill>
                  <a:srgbClr val="0F4457"/>
                </a:solidFill>
                <a:latin typeface="微軟正黑體" panose="020B0604030504040204" pitchFamily="34" charset="-120"/>
                <a:cs typeface="Arial" pitchFamily="34" charset="0"/>
              </a:endParaRPr>
            </a:p>
          </p:txBody>
        </p:sp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51FA0547-07FF-4712-84E1-11F9128B1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6727" y="4100206"/>
              <a:ext cx="1495615" cy="1551600"/>
            </a:xfrm>
            <a:prstGeom prst="ellipse">
              <a:avLst/>
            </a:prstGeom>
            <a:ln w="57150">
              <a:solidFill>
                <a:srgbClr val="85CFEA"/>
              </a:solidFill>
            </a:ln>
          </p:spPr>
        </p:pic>
      </p:grpSp>
      <p:grpSp>
        <p:nvGrpSpPr>
          <p:cNvPr id="44" name="群組 43"/>
          <p:cNvGrpSpPr/>
          <p:nvPr/>
        </p:nvGrpSpPr>
        <p:grpSpPr>
          <a:xfrm>
            <a:off x="8827441" y="3544499"/>
            <a:ext cx="1456286" cy="2139707"/>
            <a:chOff x="8825829" y="3515079"/>
            <a:chExt cx="1456286" cy="2139707"/>
          </a:xfrm>
        </p:grpSpPr>
        <p:sp>
          <p:nvSpPr>
            <p:cNvPr id="25" name="Oval 40">
              <a:extLst>
                <a:ext uri="{FF2B5EF4-FFF2-40B4-BE49-F238E27FC236}">
                  <a16:creationId xmlns:a16="http://schemas.microsoft.com/office/drawing/2014/main" id="{3F8B9DE8-63D8-429C-B06C-4AD0FACB889B}"/>
                </a:ext>
              </a:extLst>
            </p:cNvPr>
            <p:cNvSpPr/>
            <p:nvPr/>
          </p:nvSpPr>
          <p:spPr>
            <a:xfrm rot="10800000" flipH="1" flipV="1">
              <a:off x="8833972" y="3515079"/>
              <a:ext cx="1440000" cy="1260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85CF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6" name="TextBox 252">
              <a:extLst>
                <a:ext uri="{FF2B5EF4-FFF2-40B4-BE49-F238E27FC236}">
                  <a16:creationId xmlns:a16="http://schemas.microsoft.com/office/drawing/2014/main" id="{64BC0AB2-EB66-45A5-BA9C-C18EA0B1CB7F}"/>
                </a:ext>
              </a:extLst>
            </p:cNvPr>
            <p:cNvSpPr txBox="1"/>
            <p:nvPr/>
          </p:nvSpPr>
          <p:spPr>
            <a:xfrm>
              <a:off x="8850477" y="3571201"/>
              <a:ext cx="14316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0F445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安老院舍</a:t>
              </a:r>
              <a:endParaRPr lang="ko-KR" altLang="en-US" sz="2400" b="1" dirty="0">
                <a:solidFill>
                  <a:srgbClr val="0F4457"/>
                </a:solidFill>
                <a:latin typeface="微軟正黑體" panose="020B0604030504040204" pitchFamily="34" charset="-120"/>
                <a:cs typeface="Arial" pitchFamily="34" charset="0"/>
              </a:endParaRPr>
            </a:p>
          </p:txBody>
        </p:sp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A6EDC28D-B367-414F-A2C4-C52047D599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25829" y="4039723"/>
              <a:ext cx="1456286" cy="1615063"/>
            </a:xfrm>
            <a:prstGeom prst="ellipse">
              <a:avLst/>
            </a:prstGeom>
            <a:ln w="57150">
              <a:solidFill>
                <a:srgbClr val="85CFEA"/>
              </a:solidFill>
            </a:ln>
          </p:spPr>
        </p:pic>
      </p:grpSp>
      <p:grpSp>
        <p:nvGrpSpPr>
          <p:cNvPr id="45" name="群組 44"/>
          <p:cNvGrpSpPr/>
          <p:nvPr/>
        </p:nvGrpSpPr>
        <p:grpSpPr>
          <a:xfrm>
            <a:off x="10503522" y="4123847"/>
            <a:ext cx="1570842" cy="2126805"/>
            <a:chOff x="10503522" y="4157982"/>
            <a:chExt cx="1570842" cy="2126805"/>
          </a:xfrm>
        </p:grpSpPr>
        <p:sp>
          <p:nvSpPr>
            <p:cNvPr id="28" name="Oval 5">
              <a:extLst>
                <a:ext uri="{FF2B5EF4-FFF2-40B4-BE49-F238E27FC236}">
                  <a16:creationId xmlns:a16="http://schemas.microsoft.com/office/drawing/2014/main" id="{53E52309-8C40-402D-8D34-6D8EE8BAB0C8}"/>
                </a:ext>
              </a:extLst>
            </p:cNvPr>
            <p:cNvSpPr/>
            <p:nvPr/>
          </p:nvSpPr>
          <p:spPr>
            <a:xfrm>
              <a:off x="10568942" y="5024787"/>
              <a:ext cx="1440000" cy="1260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219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微軟正黑體" panose="020B0604030504040204" pitchFamily="34" charset="-120"/>
              </a:endParaRPr>
            </a:p>
          </p:txBody>
        </p:sp>
        <p:sp>
          <p:nvSpPr>
            <p:cNvPr id="29" name="TextBox 253">
              <a:extLst>
                <a:ext uri="{FF2B5EF4-FFF2-40B4-BE49-F238E27FC236}">
                  <a16:creationId xmlns:a16="http://schemas.microsoft.com/office/drawing/2014/main" id="{150EA6D5-F4F9-4AF0-B997-719709369E3C}"/>
                </a:ext>
              </a:extLst>
            </p:cNvPr>
            <p:cNvSpPr txBox="1"/>
            <p:nvPr/>
          </p:nvSpPr>
          <p:spPr>
            <a:xfrm>
              <a:off x="10587447" y="5788078"/>
              <a:ext cx="140299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0F445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長者社區</a:t>
              </a:r>
              <a:endParaRPr lang="ko-KR" altLang="en-US" sz="2400" b="1" dirty="0">
                <a:solidFill>
                  <a:srgbClr val="0F4457"/>
                </a:solidFill>
                <a:latin typeface="微軟正黑體" panose="020B0604030504040204" pitchFamily="34" charset="-120"/>
                <a:cs typeface="Arial" pitchFamily="34" charset="0"/>
              </a:endParaRPr>
            </a:p>
          </p:txBody>
        </p: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FB16ED53-4068-4FF1-A4D1-551EDDDEF9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03522" y="4157982"/>
              <a:ext cx="1570842" cy="1518318"/>
            </a:xfrm>
            <a:prstGeom prst="ellipse">
              <a:avLst/>
            </a:prstGeom>
            <a:ln w="57150">
              <a:solidFill>
                <a:srgbClr val="2195C0"/>
              </a:solidFill>
            </a:ln>
          </p:spPr>
        </p:pic>
      </p:grpSp>
      <p:sp>
        <p:nvSpPr>
          <p:cNvPr id="4" name="矩形 3"/>
          <p:cNvSpPr/>
          <p:nvPr/>
        </p:nvSpPr>
        <p:spPr>
          <a:xfrm>
            <a:off x="5875507" y="3244334"/>
            <a:ext cx="197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695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7.3 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規模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︰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實力雄厚</a:t>
            </a:r>
            <a:endParaRPr lang="zh-HK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22</a:t>
            </a:fld>
            <a:endParaRPr lang="en-US"/>
          </a:p>
        </p:txBody>
      </p:sp>
      <p:sp>
        <p:nvSpPr>
          <p:cNvPr id="4" name="手繪多邊形 3"/>
          <p:cNvSpPr/>
          <p:nvPr/>
        </p:nvSpPr>
        <p:spPr>
          <a:xfrm>
            <a:off x="927219" y="1229278"/>
            <a:ext cx="4936552" cy="609600"/>
          </a:xfrm>
          <a:custGeom>
            <a:avLst/>
            <a:gdLst>
              <a:gd name="connsiteX0" fmla="*/ 0 w 5321300"/>
              <a:gd name="connsiteY0" fmla="*/ 0 h 609600"/>
              <a:gd name="connsiteX1" fmla="*/ 3403300 w 5321300"/>
              <a:gd name="connsiteY1" fmla="*/ 0 h 609600"/>
              <a:gd name="connsiteX2" fmla="*/ 4584700 w 5321300"/>
              <a:gd name="connsiteY2" fmla="*/ 0 h 609600"/>
              <a:gd name="connsiteX3" fmla="*/ 5321300 w 5321300"/>
              <a:gd name="connsiteY3" fmla="*/ 0 h 609600"/>
              <a:gd name="connsiteX4" fmla="*/ 5169200 w 5321300"/>
              <a:gd name="connsiteY4" fmla="*/ 608400 h 609600"/>
              <a:gd name="connsiteX5" fmla="*/ 4584700 w 5321300"/>
              <a:gd name="connsiteY5" fmla="*/ 608400 h 609600"/>
              <a:gd name="connsiteX6" fmla="*/ 4584700 w 5321300"/>
              <a:gd name="connsiteY6" fmla="*/ 609600 h 609600"/>
              <a:gd name="connsiteX7" fmla="*/ 0 w 5321300"/>
              <a:gd name="connsiteY7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21300" h="609600">
                <a:moveTo>
                  <a:pt x="0" y="0"/>
                </a:moveTo>
                <a:lnTo>
                  <a:pt x="3403300" y="0"/>
                </a:lnTo>
                <a:lnTo>
                  <a:pt x="4584700" y="0"/>
                </a:lnTo>
                <a:lnTo>
                  <a:pt x="5321300" y="0"/>
                </a:lnTo>
                <a:lnTo>
                  <a:pt x="5169200" y="608400"/>
                </a:lnTo>
                <a:lnTo>
                  <a:pt x="4584700" y="608400"/>
                </a:lnTo>
                <a:lnTo>
                  <a:pt x="4584700" y="609600"/>
                </a:lnTo>
                <a:lnTo>
                  <a:pt x="0" y="609600"/>
                </a:lnTo>
                <a:close/>
              </a:path>
            </a:pathLst>
          </a:custGeom>
          <a:solidFill>
            <a:srgbClr val="B9E4F3"/>
          </a:solidFill>
          <a:ln>
            <a:solidFill>
              <a:srgbClr val="B9E4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全港最具規模的社福機構之一</a:t>
            </a:r>
            <a:endParaRPr lang="zh-HK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2" name="Picture 4" descr="https://cdn-icons-png.flaticon.com/512/2329/232908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48" y="1259716"/>
            <a:ext cx="548723" cy="54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1052057" y="1792669"/>
            <a:ext cx="5360802" cy="1947460"/>
            <a:chOff x="861905" y="1946482"/>
            <a:chExt cx="5360802" cy="1947460"/>
          </a:xfrm>
        </p:grpSpPr>
        <p:sp>
          <p:nvSpPr>
            <p:cNvPr id="8" name="文字方塊 7"/>
            <p:cNvSpPr txBox="1"/>
            <p:nvPr/>
          </p:nvSpPr>
          <p:spPr>
            <a:xfrm>
              <a:off x="1637798" y="2078816"/>
              <a:ext cx="4584909" cy="1692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員工總數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︰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超過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3,000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單位數目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︰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逾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多個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年度收入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︰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逾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17.7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億</a:t>
              </a:r>
              <a:r>
                <a:rPr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(2021-2022</a:t>
              </a:r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年度</a:t>
              </a:r>
              <a:r>
                <a:rPr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  <p:pic>
          <p:nvPicPr>
            <p:cNvPr id="10" name="Picture 8" descr="https://cdn-icons-png.flaticon.com/512/2953/295336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905" y="3245942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cdn-icons-png.flaticon.com/512/1769/176904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696" y="1946482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cdn-icons-png.flaticon.com/512/1186/118609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696" y="2549970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群組 5"/>
          <p:cNvGrpSpPr/>
          <p:nvPr/>
        </p:nvGrpSpPr>
        <p:grpSpPr>
          <a:xfrm>
            <a:off x="927219" y="3780317"/>
            <a:ext cx="4936552" cy="2941158"/>
            <a:chOff x="6506267" y="1239105"/>
            <a:chExt cx="4936552" cy="2941158"/>
          </a:xfrm>
        </p:grpSpPr>
        <p:sp>
          <p:nvSpPr>
            <p:cNvPr id="14" name="手繪多邊形 13"/>
            <p:cNvSpPr/>
            <p:nvPr/>
          </p:nvSpPr>
          <p:spPr>
            <a:xfrm>
              <a:off x="6506267" y="1259771"/>
              <a:ext cx="4936552" cy="609600"/>
            </a:xfrm>
            <a:custGeom>
              <a:avLst/>
              <a:gdLst>
                <a:gd name="connsiteX0" fmla="*/ 0 w 5321300"/>
                <a:gd name="connsiteY0" fmla="*/ 0 h 609600"/>
                <a:gd name="connsiteX1" fmla="*/ 3403300 w 5321300"/>
                <a:gd name="connsiteY1" fmla="*/ 0 h 609600"/>
                <a:gd name="connsiteX2" fmla="*/ 4584700 w 5321300"/>
                <a:gd name="connsiteY2" fmla="*/ 0 h 609600"/>
                <a:gd name="connsiteX3" fmla="*/ 5321300 w 5321300"/>
                <a:gd name="connsiteY3" fmla="*/ 0 h 609600"/>
                <a:gd name="connsiteX4" fmla="*/ 5169200 w 5321300"/>
                <a:gd name="connsiteY4" fmla="*/ 608400 h 609600"/>
                <a:gd name="connsiteX5" fmla="*/ 4584700 w 5321300"/>
                <a:gd name="connsiteY5" fmla="*/ 608400 h 609600"/>
                <a:gd name="connsiteX6" fmla="*/ 4584700 w 5321300"/>
                <a:gd name="connsiteY6" fmla="*/ 609600 h 609600"/>
                <a:gd name="connsiteX7" fmla="*/ 0 w 5321300"/>
                <a:gd name="connsiteY7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1300" h="609600">
                  <a:moveTo>
                    <a:pt x="0" y="0"/>
                  </a:moveTo>
                  <a:lnTo>
                    <a:pt x="3403300" y="0"/>
                  </a:lnTo>
                  <a:lnTo>
                    <a:pt x="4584700" y="0"/>
                  </a:lnTo>
                  <a:lnTo>
                    <a:pt x="5321300" y="0"/>
                  </a:lnTo>
                  <a:lnTo>
                    <a:pt x="5169200" y="608400"/>
                  </a:lnTo>
                  <a:lnTo>
                    <a:pt x="4584700" y="608400"/>
                  </a:lnTo>
                  <a:lnTo>
                    <a:pt x="4584700" y="609600"/>
                  </a:lnTo>
                  <a:lnTo>
                    <a:pt x="0" y="609600"/>
                  </a:lnTo>
                  <a:close/>
                </a:path>
              </a:pathLst>
            </a:custGeom>
            <a:solidFill>
              <a:srgbClr val="B9E4F3"/>
            </a:solidFill>
            <a:ln>
              <a:solidFill>
                <a:srgbClr val="B9E4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人才薈萃、專業團隊</a:t>
              </a:r>
              <a:endParaRPr lang="zh-HK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058" name="Picture 10" descr="https://cdn-icons-png.flaticon.com/512/3017/301714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7877" y="1239105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s://cdn-icons-png.flaticon.com/512/3527/352711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7402" y="2649220"/>
              <a:ext cx="756000" cy="75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文字方塊 21"/>
            <p:cNvSpPr txBox="1"/>
            <p:nvPr/>
          </p:nvSpPr>
          <p:spPr>
            <a:xfrm>
              <a:off x="9237029" y="2788651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治療師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062" name="Picture 14" descr="https://cdn-icons-png.flaticon.com/512/2852/2852679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105" y="1907771"/>
              <a:ext cx="691200" cy="69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文字方塊 24"/>
            <p:cNvSpPr txBox="1"/>
            <p:nvPr/>
          </p:nvSpPr>
          <p:spPr>
            <a:xfrm>
              <a:off x="7490344" y="206491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社工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066" name="Picture 18" descr="https://cdn-icons-png.flaticon.com/512/8310/8310164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3952" y="1920133"/>
              <a:ext cx="645244" cy="645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文字方塊 26"/>
            <p:cNvSpPr txBox="1"/>
            <p:nvPr/>
          </p:nvSpPr>
          <p:spPr>
            <a:xfrm>
              <a:off x="9257235" y="2016696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心理學家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068" name="Picture 20" descr="https://cdn-icons-png.flaticon.com/512/2852/2852676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9505" y="2592574"/>
              <a:ext cx="691200" cy="69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文字方塊 28"/>
            <p:cNvSpPr txBox="1"/>
            <p:nvPr/>
          </p:nvSpPr>
          <p:spPr>
            <a:xfrm>
              <a:off x="7494650" y="2792978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醫護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070" name="Picture 22" descr="https://cdn-icons-png.flaticon.com/512/3018/3018811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2837" y="3405220"/>
              <a:ext cx="691200" cy="69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文字方塊 30"/>
            <p:cNvSpPr txBox="1"/>
            <p:nvPr/>
          </p:nvSpPr>
          <p:spPr>
            <a:xfrm>
              <a:off x="7494650" y="3598397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設計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072" name="Picture 24" descr="https://cdn-icons-png.flaticon.com/512/2823/2823638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2202" y="3489063"/>
              <a:ext cx="691200" cy="69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文字方塊 32"/>
            <p:cNvSpPr txBox="1"/>
            <p:nvPr/>
          </p:nvSpPr>
          <p:spPr>
            <a:xfrm>
              <a:off x="9237029" y="3593066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工程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" name="AutoShape 28" descr="blob:https://web.whatsapp.com/648d30ff-8f3a-404a-b553-c2cffe1181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5" r="7233"/>
          <a:stretch/>
        </p:blipFill>
        <p:spPr>
          <a:xfrm flipH="1">
            <a:off x="6462826" y="1229278"/>
            <a:ext cx="5123125" cy="2450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9E4F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3928"/>
          <a:stretch/>
        </p:blipFill>
        <p:spPr>
          <a:xfrm>
            <a:off x="6462826" y="3839544"/>
            <a:ext cx="5123125" cy="2555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9E4F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4770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7.4 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規模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︰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強大後援</a:t>
            </a:r>
            <a:endParaRPr lang="zh-HK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56" y="3159912"/>
            <a:ext cx="3362325" cy="1362075"/>
          </a:xfrm>
          <a:prstGeom prst="rect">
            <a:avLst/>
          </a:prstGeom>
        </p:spPr>
      </p:pic>
      <p:grpSp>
        <p:nvGrpSpPr>
          <p:cNvPr id="171" name="群組 170"/>
          <p:cNvGrpSpPr/>
          <p:nvPr/>
        </p:nvGrpSpPr>
        <p:grpSpPr>
          <a:xfrm>
            <a:off x="878530" y="1325554"/>
            <a:ext cx="1683899" cy="1591809"/>
            <a:chOff x="957941" y="1325563"/>
            <a:chExt cx="1683899" cy="1591809"/>
          </a:xfrm>
        </p:grpSpPr>
        <p:pic>
          <p:nvPicPr>
            <p:cNvPr id="172" name="圖片 1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96" t="4505" r="14846" b="4505"/>
            <a:stretch>
              <a:fillRect/>
            </a:stretch>
          </p:blipFill>
          <p:spPr>
            <a:xfrm>
              <a:off x="957943" y="1325564"/>
              <a:ext cx="1683897" cy="1591808"/>
            </a:xfrm>
            <a:custGeom>
              <a:avLst/>
              <a:gdLst>
                <a:gd name="connsiteX0" fmla="*/ 265307 w 1683897"/>
                <a:gd name="connsiteY0" fmla="*/ 0 h 1591808"/>
                <a:gd name="connsiteX1" fmla="*/ 1418590 w 1683897"/>
                <a:gd name="connsiteY1" fmla="*/ 0 h 1591808"/>
                <a:gd name="connsiteX2" fmla="*/ 1683897 w 1683897"/>
                <a:gd name="connsiteY2" fmla="*/ 265307 h 1591808"/>
                <a:gd name="connsiteX3" fmla="*/ 1683897 w 1683897"/>
                <a:gd name="connsiteY3" fmla="*/ 1326501 h 1591808"/>
                <a:gd name="connsiteX4" fmla="*/ 1418590 w 1683897"/>
                <a:gd name="connsiteY4" fmla="*/ 1591808 h 1591808"/>
                <a:gd name="connsiteX5" fmla="*/ 265307 w 1683897"/>
                <a:gd name="connsiteY5" fmla="*/ 1591808 h 1591808"/>
                <a:gd name="connsiteX6" fmla="*/ 0 w 1683897"/>
                <a:gd name="connsiteY6" fmla="*/ 1326501 h 1591808"/>
                <a:gd name="connsiteX7" fmla="*/ 0 w 1683897"/>
                <a:gd name="connsiteY7" fmla="*/ 265307 h 1591808"/>
                <a:gd name="connsiteX8" fmla="*/ 265307 w 1683897"/>
                <a:gd name="connsiteY8" fmla="*/ 0 h 159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3897" h="1591808">
                  <a:moveTo>
                    <a:pt x="265307" y="0"/>
                  </a:moveTo>
                  <a:lnTo>
                    <a:pt x="1418590" y="0"/>
                  </a:lnTo>
                  <a:cubicBezTo>
                    <a:pt x="1565115" y="0"/>
                    <a:pt x="1683897" y="118782"/>
                    <a:pt x="1683897" y="265307"/>
                  </a:cubicBezTo>
                  <a:lnTo>
                    <a:pt x="1683897" y="1326501"/>
                  </a:lnTo>
                  <a:cubicBezTo>
                    <a:pt x="1683897" y="1473026"/>
                    <a:pt x="1565115" y="1591808"/>
                    <a:pt x="1418590" y="1591808"/>
                  </a:cubicBezTo>
                  <a:lnTo>
                    <a:pt x="265307" y="1591808"/>
                  </a:lnTo>
                  <a:cubicBezTo>
                    <a:pt x="118782" y="1591808"/>
                    <a:pt x="0" y="1473026"/>
                    <a:pt x="0" y="1326501"/>
                  </a:cubicBezTo>
                  <a:lnTo>
                    <a:pt x="0" y="265307"/>
                  </a:lnTo>
                  <a:cubicBezTo>
                    <a:pt x="0" y="118782"/>
                    <a:pt x="118782" y="0"/>
                    <a:pt x="265307" y="0"/>
                  </a:cubicBezTo>
                  <a:close/>
                </a:path>
              </a:pathLst>
            </a:custGeom>
          </p:spPr>
        </p:pic>
        <p:sp>
          <p:nvSpPr>
            <p:cNvPr id="173" name="圓角矩形 172"/>
            <p:cNvSpPr/>
            <p:nvPr/>
          </p:nvSpPr>
          <p:spPr>
            <a:xfrm>
              <a:off x="957941" y="1325563"/>
              <a:ext cx="1683897" cy="1591808"/>
            </a:xfrm>
            <a:prstGeom prst="roundRect">
              <a:avLst/>
            </a:prstGeom>
            <a:solidFill>
              <a:srgbClr val="B9E4F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人力資源</a:t>
              </a:r>
              <a:endParaRPr lang="zh-HK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4" name="群組 173"/>
          <p:cNvGrpSpPr/>
          <p:nvPr/>
        </p:nvGrpSpPr>
        <p:grpSpPr>
          <a:xfrm>
            <a:off x="2781892" y="1325553"/>
            <a:ext cx="1700541" cy="1591809"/>
            <a:chOff x="3209784" y="1325562"/>
            <a:chExt cx="1700541" cy="1591809"/>
          </a:xfrm>
        </p:grpSpPr>
        <p:pic>
          <p:nvPicPr>
            <p:cNvPr id="175" name="圖片 17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4" t="8761" r="21916"/>
            <a:stretch>
              <a:fillRect/>
            </a:stretch>
          </p:blipFill>
          <p:spPr>
            <a:xfrm>
              <a:off x="3215337" y="1325564"/>
              <a:ext cx="1683897" cy="1591807"/>
            </a:xfrm>
            <a:custGeom>
              <a:avLst/>
              <a:gdLst>
                <a:gd name="connsiteX0" fmla="*/ 265307 w 1683897"/>
                <a:gd name="connsiteY0" fmla="*/ 0 h 1591807"/>
                <a:gd name="connsiteX1" fmla="*/ 1418590 w 1683897"/>
                <a:gd name="connsiteY1" fmla="*/ 0 h 1591807"/>
                <a:gd name="connsiteX2" fmla="*/ 1683897 w 1683897"/>
                <a:gd name="connsiteY2" fmla="*/ 265307 h 1591807"/>
                <a:gd name="connsiteX3" fmla="*/ 1683897 w 1683897"/>
                <a:gd name="connsiteY3" fmla="*/ 1326501 h 1591807"/>
                <a:gd name="connsiteX4" fmla="*/ 1472059 w 1683897"/>
                <a:gd name="connsiteY4" fmla="*/ 1586418 h 1591807"/>
                <a:gd name="connsiteX5" fmla="*/ 1418600 w 1683897"/>
                <a:gd name="connsiteY5" fmla="*/ 1591807 h 1591807"/>
                <a:gd name="connsiteX6" fmla="*/ 265297 w 1683897"/>
                <a:gd name="connsiteY6" fmla="*/ 1591807 h 1591807"/>
                <a:gd name="connsiteX7" fmla="*/ 211839 w 1683897"/>
                <a:gd name="connsiteY7" fmla="*/ 1586418 h 1591807"/>
                <a:gd name="connsiteX8" fmla="*/ 0 w 1683897"/>
                <a:gd name="connsiteY8" fmla="*/ 1326501 h 1591807"/>
                <a:gd name="connsiteX9" fmla="*/ 0 w 1683897"/>
                <a:gd name="connsiteY9" fmla="*/ 265307 h 1591807"/>
                <a:gd name="connsiteX10" fmla="*/ 265307 w 1683897"/>
                <a:gd name="connsiteY10" fmla="*/ 0 h 159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83897" h="1591807">
                  <a:moveTo>
                    <a:pt x="265307" y="0"/>
                  </a:moveTo>
                  <a:lnTo>
                    <a:pt x="1418590" y="0"/>
                  </a:lnTo>
                  <a:cubicBezTo>
                    <a:pt x="1565115" y="0"/>
                    <a:pt x="1683897" y="118782"/>
                    <a:pt x="1683897" y="265307"/>
                  </a:cubicBezTo>
                  <a:lnTo>
                    <a:pt x="1683897" y="1326501"/>
                  </a:lnTo>
                  <a:cubicBezTo>
                    <a:pt x="1683897" y="1454710"/>
                    <a:pt x="1592955" y="1561679"/>
                    <a:pt x="1472059" y="1586418"/>
                  </a:cubicBezTo>
                  <a:lnTo>
                    <a:pt x="1418600" y="1591807"/>
                  </a:lnTo>
                  <a:lnTo>
                    <a:pt x="265297" y="1591807"/>
                  </a:lnTo>
                  <a:lnTo>
                    <a:pt x="211839" y="1586418"/>
                  </a:lnTo>
                  <a:cubicBezTo>
                    <a:pt x="90943" y="1561679"/>
                    <a:pt x="0" y="1454710"/>
                    <a:pt x="0" y="1326501"/>
                  </a:cubicBezTo>
                  <a:lnTo>
                    <a:pt x="0" y="265307"/>
                  </a:lnTo>
                  <a:cubicBezTo>
                    <a:pt x="0" y="118782"/>
                    <a:pt x="118782" y="0"/>
                    <a:pt x="265307" y="0"/>
                  </a:cubicBezTo>
                  <a:close/>
                </a:path>
              </a:pathLst>
            </a:custGeom>
          </p:spPr>
        </p:pic>
        <p:sp>
          <p:nvSpPr>
            <p:cNvPr id="176" name="圓角矩形 175"/>
            <p:cNvSpPr/>
            <p:nvPr/>
          </p:nvSpPr>
          <p:spPr>
            <a:xfrm>
              <a:off x="3209784" y="1325562"/>
              <a:ext cx="1700541" cy="1591808"/>
            </a:xfrm>
            <a:prstGeom prst="roundRect">
              <a:avLst/>
            </a:prstGeom>
            <a:solidFill>
              <a:srgbClr val="B9E4F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財務管理</a:t>
              </a:r>
              <a:endParaRPr lang="zh-HK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7" name="群組 176"/>
          <p:cNvGrpSpPr/>
          <p:nvPr/>
        </p:nvGrpSpPr>
        <p:grpSpPr>
          <a:xfrm>
            <a:off x="5296205" y="1325559"/>
            <a:ext cx="1908000" cy="1591809"/>
            <a:chOff x="5472726" y="1325562"/>
            <a:chExt cx="1683901" cy="1591809"/>
          </a:xfrm>
        </p:grpSpPr>
        <p:pic>
          <p:nvPicPr>
            <p:cNvPr id="178" name="圖片 17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09" t="13112" r="19726" b="18734"/>
            <a:stretch>
              <a:fillRect/>
            </a:stretch>
          </p:blipFill>
          <p:spPr>
            <a:xfrm>
              <a:off x="5472730" y="1325563"/>
              <a:ext cx="1683897" cy="1591808"/>
            </a:xfrm>
            <a:custGeom>
              <a:avLst/>
              <a:gdLst>
                <a:gd name="connsiteX0" fmla="*/ 265307 w 1683897"/>
                <a:gd name="connsiteY0" fmla="*/ 0 h 1591808"/>
                <a:gd name="connsiteX1" fmla="*/ 1418590 w 1683897"/>
                <a:gd name="connsiteY1" fmla="*/ 0 h 1591808"/>
                <a:gd name="connsiteX2" fmla="*/ 1683897 w 1683897"/>
                <a:gd name="connsiteY2" fmla="*/ 265307 h 1591808"/>
                <a:gd name="connsiteX3" fmla="*/ 1683897 w 1683897"/>
                <a:gd name="connsiteY3" fmla="*/ 1326501 h 1591808"/>
                <a:gd name="connsiteX4" fmla="*/ 1418590 w 1683897"/>
                <a:gd name="connsiteY4" fmla="*/ 1591808 h 1591808"/>
                <a:gd name="connsiteX5" fmla="*/ 265307 w 1683897"/>
                <a:gd name="connsiteY5" fmla="*/ 1591808 h 1591808"/>
                <a:gd name="connsiteX6" fmla="*/ 0 w 1683897"/>
                <a:gd name="connsiteY6" fmla="*/ 1326501 h 1591808"/>
                <a:gd name="connsiteX7" fmla="*/ 0 w 1683897"/>
                <a:gd name="connsiteY7" fmla="*/ 265307 h 1591808"/>
                <a:gd name="connsiteX8" fmla="*/ 265307 w 1683897"/>
                <a:gd name="connsiteY8" fmla="*/ 0 h 159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3897" h="1591808">
                  <a:moveTo>
                    <a:pt x="265307" y="0"/>
                  </a:moveTo>
                  <a:lnTo>
                    <a:pt x="1418590" y="0"/>
                  </a:lnTo>
                  <a:cubicBezTo>
                    <a:pt x="1565115" y="0"/>
                    <a:pt x="1683897" y="118782"/>
                    <a:pt x="1683897" y="265307"/>
                  </a:cubicBezTo>
                  <a:lnTo>
                    <a:pt x="1683897" y="1326501"/>
                  </a:lnTo>
                  <a:cubicBezTo>
                    <a:pt x="1683897" y="1473026"/>
                    <a:pt x="1565115" y="1591808"/>
                    <a:pt x="1418590" y="1591808"/>
                  </a:cubicBezTo>
                  <a:lnTo>
                    <a:pt x="265307" y="1591808"/>
                  </a:lnTo>
                  <a:cubicBezTo>
                    <a:pt x="118782" y="1591808"/>
                    <a:pt x="0" y="1473026"/>
                    <a:pt x="0" y="1326501"/>
                  </a:cubicBezTo>
                  <a:lnTo>
                    <a:pt x="0" y="265307"/>
                  </a:lnTo>
                  <a:cubicBezTo>
                    <a:pt x="0" y="118782"/>
                    <a:pt x="118782" y="0"/>
                    <a:pt x="265307" y="0"/>
                  </a:cubicBezTo>
                  <a:close/>
                </a:path>
              </a:pathLst>
            </a:custGeom>
          </p:spPr>
        </p:pic>
        <p:sp>
          <p:nvSpPr>
            <p:cNvPr id="179" name="圓角矩形 178"/>
            <p:cNvSpPr/>
            <p:nvPr/>
          </p:nvSpPr>
          <p:spPr>
            <a:xfrm>
              <a:off x="5472726" y="1325562"/>
              <a:ext cx="1683897" cy="1591808"/>
            </a:xfrm>
            <a:prstGeom prst="roundRect">
              <a:avLst/>
            </a:prstGeom>
            <a:solidFill>
              <a:srgbClr val="B9E4F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職員培訓</a:t>
              </a:r>
              <a:endParaRPr lang="zh-HK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0" name="群組 179"/>
          <p:cNvGrpSpPr/>
          <p:nvPr/>
        </p:nvGrpSpPr>
        <p:grpSpPr>
          <a:xfrm>
            <a:off x="8075084" y="1325559"/>
            <a:ext cx="1686561" cy="1591812"/>
            <a:chOff x="7727459" y="1325559"/>
            <a:chExt cx="1686561" cy="1591812"/>
          </a:xfrm>
        </p:grpSpPr>
        <p:pic>
          <p:nvPicPr>
            <p:cNvPr id="181" name="圖片 1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14" t="17133" r="30521" b="16023"/>
            <a:stretch>
              <a:fillRect/>
            </a:stretch>
          </p:blipFill>
          <p:spPr>
            <a:xfrm>
              <a:off x="7730123" y="1325563"/>
              <a:ext cx="1683897" cy="1591808"/>
            </a:xfrm>
            <a:custGeom>
              <a:avLst/>
              <a:gdLst>
                <a:gd name="connsiteX0" fmla="*/ 265307 w 1683897"/>
                <a:gd name="connsiteY0" fmla="*/ 0 h 1591808"/>
                <a:gd name="connsiteX1" fmla="*/ 1418590 w 1683897"/>
                <a:gd name="connsiteY1" fmla="*/ 0 h 1591808"/>
                <a:gd name="connsiteX2" fmla="*/ 1683897 w 1683897"/>
                <a:gd name="connsiteY2" fmla="*/ 265307 h 1591808"/>
                <a:gd name="connsiteX3" fmla="*/ 1683897 w 1683897"/>
                <a:gd name="connsiteY3" fmla="*/ 1326501 h 1591808"/>
                <a:gd name="connsiteX4" fmla="*/ 1418590 w 1683897"/>
                <a:gd name="connsiteY4" fmla="*/ 1591808 h 1591808"/>
                <a:gd name="connsiteX5" fmla="*/ 265307 w 1683897"/>
                <a:gd name="connsiteY5" fmla="*/ 1591808 h 1591808"/>
                <a:gd name="connsiteX6" fmla="*/ 0 w 1683897"/>
                <a:gd name="connsiteY6" fmla="*/ 1326501 h 1591808"/>
                <a:gd name="connsiteX7" fmla="*/ 0 w 1683897"/>
                <a:gd name="connsiteY7" fmla="*/ 265307 h 1591808"/>
                <a:gd name="connsiteX8" fmla="*/ 265307 w 1683897"/>
                <a:gd name="connsiteY8" fmla="*/ 0 h 159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3897" h="1591808">
                  <a:moveTo>
                    <a:pt x="265307" y="0"/>
                  </a:moveTo>
                  <a:lnTo>
                    <a:pt x="1418590" y="0"/>
                  </a:lnTo>
                  <a:cubicBezTo>
                    <a:pt x="1565115" y="0"/>
                    <a:pt x="1683897" y="118782"/>
                    <a:pt x="1683897" y="265307"/>
                  </a:cubicBezTo>
                  <a:lnTo>
                    <a:pt x="1683897" y="1326501"/>
                  </a:lnTo>
                  <a:cubicBezTo>
                    <a:pt x="1683897" y="1473026"/>
                    <a:pt x="1565115" y="1591808"/>
                    <a:pt x="1418590" y="1591808"/>
                  </a:cubicBezTo>
                  <a:lnTo>
                    <a:pt x="265307" y="1591808"/>
                  </a:lnTo>
                  <a:cubicBezTo>
                    <a:pt x="118782" y="1591808"/>
                    <a:pt x="0" y="1473026"/>
                    <a:pt x="0" y="1326501"/>
                  </a:cubicBezTo>
                  <a:lnTo>
                    <a:pt x="0" y="265307"/>
                  </a:lnTo>
                  <a:cubicBezTo>
                    <a:pt x="0" y="118782"/>
                    <a:pt x="118782" y="0"/>
                    <a:pt x="265307" y="0"/>
                  </a:cubicBezTo>
                  <a:close/>
                </a:path>
              </a:pathLst>
            </a:custGeom>
          </p:spPr>
        </p:pic>
        <p:sp>
          <p:nvSpPr>
            <p:cNvPr id="182" name="圓角矩形 181"/>
            <p:cNvSpPr/>
            <p:nvPr/>
          </p:nvSpPr>
          <p:spPr>
            <a:xfrm>
              <a:off x="7727459" y="1325559"/>
              <a:ext cx="1686550" cy="1591808"/>
            </a:xfrm>
            <a:prstGeom prst="roundRect">
              <a:avLst/>
            </a:prstGeom>
            <a:solidFill>
              <a:srgbClr val="B9E4F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資訊科技</a:t>
              </a:r>
              <a:endParaRPr lang="zh-HK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3" name="群組 182"/>
          <p:cNvGrpSpPr/>
          <p:nvPr/>
        </p:nvGrpSpPr>
        <p:grpSpPr>
          <a:xfrm>
            <a:off x="9987514" y="1325562"/>
            <a:ext cx="1683900" cy="1591810"/>
            <a:chOff x="9987514" y="1325562"/>
            <a:chExt cx="1683900" cy="1591810"/>
          </a:xfrm>
        </p:grpSpPr>
        <p:pic>
          <p:nvPicPr>
            <p:cNvPr id="184" name="圖片 18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" t="33022" r="19483" b="16896"/>
            <a:stretch>
              <a:fillRect/>
            </a:stretch>
          </p:blipFill>
          <p:spPr>
            <a:xfrm>
              <a:off x="9987517" y="1325564"/>
              <a:ext cx="1683897" cy="1591808"/>
            </a:xfrm>
            <a:custGeom>
              <a:avLst/>
              <a:gdLst>
                <a:gd name="connsiteX0" fmla="*/ 265307 w 1683897"/>
                <a:gd name="connsiteY0" fmla="*/ 0 h 1591808"/>
                <a:gd name="connsiteX1" fmla="*/ 1418590 w 1683897"/>
                <a:gd name="connsiteY1" fmla="*/ 0 h 1591808"/>
                <a:gd name="connsiteX2" fmla="*/ 1683897 w 1683897"/>
                <a:gd name="connsiteY2" fmla="*/ 265307 h 1591808"/>
                <a:gd name="connsiteX3" fmla="*/ 1683897 w 1683897"/>
                <a:gd name="connsiteY3" fmla="*/ 1326501 h 1591808"/>
                <a:gd name="connsiteX4" fmla="*/ 1418590 w 1683897"/>
                <a:gd name="connsiteY4" fmla="*/ 1591808 h 1591808"/>
                <a:gd name="connsiteX5" fmla="*/ 265307 w 1683897"/>
                <a:gd name="connsiteY5" fmla="*/ 1591808 h 1591808"/>
                <a:gd name="connsiteX6" fmla="*/ 0 w 1683897"/>
                <a:gd name="connsiteY6" fmla="*/ 1326501 h 1591808"/>
                <a:gd name="connsiteX7" fmla="*/ 0 w 1683897"/>
                <a:gd name="connsiteY7" fmla="*/ 265307 h 1591808"/>
                <a:gd name="connsiteX8" fmla="*/ 265307 w 1683897"/>
                <a:gd name="connsiteY8" fmla="*/ 0 h 159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3897" h="1591808">
                  <a:moveTo>
                    <a:pt x="265307" y="0"/>
                  </a:moveTo>
                  <a:lnTo>
                    <a:pt x="1418590" y="0"/>
                  </a:lnTo>
                  <a:cubicBezTo>
                    <a:pt x="1565115" y="0"/>
                    <a:pt x="1683897" y="118782"/>
                    <a:pt x="1683897" y="265307"/>
                  </a:cubicBezTo>
                  <a:lnTo>
                    <a:pt x="1683897" y="1326501"/>
                  </a:lnTo>
                  <a:cubicBezTo>
                    <a:pt x="1683897" y="1473026"/>
                    <a:pt x="1565115" y="1591808"/>
                    <a:pt x="1418590" y="1591808"/>
                  </a:cubicBezTo>
                  <a:lnTo>
                    <a:pt x="265307" y="1591808"/>
                  </a:lnTo>
                  <a:cubicBezTo>
                    <a:pt x="118782" y="1591808"/>
                    <a:pt x="0" y="1473026"/>
                    <a:pt x="0" y="1326501"/>
                  </a:cubicBezTo>
                  <a:lnTo>
                    <a:pt x="0" y="265307"/>
                  </a:lnTo>
                  <a:cubicBezTo>
                    <a:pt x="0" y="118782"/>
                    <a:pt x="118782" y="0"/>
                    <a:pt x="265307" y="0"/>
                  </a:cubicBezTo>
                  <a:close/>
                </a:path>
              </a:pathLst>
            </a:custGeom>
          </p:spPr>
        </p:pic>
        <p:sp>
          <p:nvSpPr>
            <p:cNvPr id="185" name="圓角矩形 184"/>
            <p:cNvSpPr/>
            <p:nvPr/>
          </p:nvSpPr>
          <p:spPr>
            <a:xfrm>
              <a:off x="9987514" y="1325562"/>
              <a:ext cx="1683897" cy="1591808"/>
            </a:xfrm>
            <a:prstGeom prst="roundRect">
              <a:avLst/>
            </a:prstGeom>
            <a:solidFill>
              <a:srgbClr val="B9E4F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法律支援</a:t>
              </a:r>
              <a:endParaRPr lang="zh-HK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6" name="群組 185"/>
          <p:cNvGrpSpPr/>
          <p:nvPr/>
        </p:nvGrpSpPr>
        <p:grpSpPr>
          <a:xfrm>
            <a:off x="884094" y="3045046"/>
            <a:ext cx="1683898" cy="1591809"/>
            <a:chOff x="957941" y="3045051"/>
            <a:chExt cx="1683898" cy="1591809"/>
          </a:xfrm>
        </p:grpSpPr>
        <p:pic>
          <p:nvPicPr>
            <p:cNvPr id="187" name="圖片 18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01" t="6565" r="23517" b="11591"/>
            <a:stretch>
              <a:fillRect/>
            </a:stretch>
          </p:blipFill>
          <p:spPr>
            <a:xfrm>
              <a:off x="957942" y="3045052"/>
              <a:ext cx="1683897" cy="1591808"/>
            </a:xfrm>
            <a:custGeom>
              <a:avLst/>
              <a:gdLst>
                <a:gd name="connsiteX0" fmla="*/ 265307 w 1683897"/>
                <a:gd name="connsiteY0" fmla="*/ 0 h 1591808"/>
                <a:gd name="connsiteX1" fmla="*/ 1418590 w 1683897"/>
                <a:gd name="connsiteY1" fmla="*/ 0 h 1591808"/>
                <a:gd name="connsiteX2" fmla="*/ 1683897 w 1683897"/>
                <a:gd name="connsiteY2" fmla="*/ 265307 h 1591808"/>
                <a:gd name="connsiteX3" fmla="*/ 1683897 w 1683897"/>
                <a:gd name="connsiteY3" fmla="*/ 1326501 h 1591808"/>
                <a:gd name="connsiteX4" fmla="*/ 1418590 w 1683897"/>
                <a:gd name="connsiteY4" fmla="*/ 1591808 h 1591808"/>
                <a:gd name="connsiteX5" fmla="*/ 265307 w 1683897"/>
                <a:gd name="connsiteY5" fmla="*/ 1591808 h 1591808"/>
                <a:gd name="connsiteX6" fmla="*/ 0 w 1683897"/>
                <a:gd name="connsiteY6" fmla="*/ 1326501 h 1591808"/>
                <a:gd name="connsiteX7" fmla="*/ 0 w 1683897"/>
                <a:gd name="connsiteY7" fmla="*/ 265307 h 1591808"/>
                <a:gd name="connsiteX8" fmla="*/ 265307 w 1683897"/>
                <a:gd name="connsiteY8" fmla="*/ 0 h 159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3897" h="1591808">
                  <a:moveTo>
                    <a:pt x="265307" y="0"/>
                  </a:moveTo>
                  <a:lnTo>
                    <a:pt x="1418590" y="0"/>
                  </a:lnTo>
                  <a:cubicBezTo>
                    <a:pt x="1565115" y="0"/>
                    <a:pt x="1683897" y="118782"/>
                    <a:pt x="1683897" y="265307"/>
                  </a:cubicBezTo>
                  <a:lnTo>
                    <a:pt x="1683897" y="1326501"/>
                  </a:lnTo>
                  <a:cubicBezTo>
                    <a:pt x="1683897" y="1473026"/>
                    <a:pt x="1565115" y="1591808"/>
                    <a:pt x="1418590" y="1591808"/>
                  </a:cubicBezTo>
                  <a:lnTo>
                    <a:pt x="265307" y="1591808"/>
                  </a:lnTo>
                  <a:cubicBezTo>
                    <a:pt x="118782" y="1591808"/>
                    <a:pt x="0" y="1473026"/>
                    <a:pt x="0" y="1326501"/>
                  </a:cubicBezTo>
                  <a:lnTo>
                    <a:pt x="0" y="265307"/>
                  </a:lnTo>
                  <a:cubicBezTo>
                    <a:pt x="0" y="118782"/>
                    <a:pt x="118782" y="0"/>
                    <a:pt x="265307" y="0"/>
                  </a:cubicBezTo>
                  <a:close/>
                </a:path>
              </a:pathLst>
            </a:custGeom>
          </p:spPr>
        </p:pic>
        <p:sp>
          <p:nvSpPr>
            <p:cNvPr id="188" name="圓角矩形 187"/>
            <p:cNvSpPr/>
            <p:nvPr/>
          </p:nvSpPr>
          <p:spPr>
            <a:xfrm>
              <a:off x="957941" y="3045051"/>
              <a:ext cx="1683897" cy="1591808"/>
            </a:xfrm>
            <a:prstGeom prst="roundRect">
              <a:avLst/>
            </a:prstGeom>
            <a:solidFill>
              <a:srgbClr val="B9E4F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感染控制</a:t>
              </a:r>
              <a:endParaRPr lang="zh-HK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9" name="群組 188"/>
          <p:cNvGrpSpPr/>
          <p:nvPr/>
        </p:nvGrpSpPr>
        <p:grpSpPr>
          <a:xfrm>
            <a:off x="2787441" y="3045042"/>
            <a:ext cx="1683900" cy="1591808"/>
            <a:chOff x="3215333" y="3045051"/>
            <a:chExt cx="1683900" cy="1591808"/>
          </a:xfrm>
        </p:grpSpPr>
        <p:pic>
          <p:nvPicPr>
            <p:cNvPr id="190" name="圖片 18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9" t="1707" r="22136" b="6132"/>
            <a:stretch>
              <a:fillRect/>
            </a:stretch>
          </p:blipFill>
          <p:spPr>
            <a:xfrm>
              <a:off x="3215336" y="3045051"/>
              <a:ext cx="1683897" cy="1591808"/>
            </a:xfrm>
            <a:custGeom>
              <a:avLst/>
              <a:gdLst>
                <a:gd name="connsiteX0" fmla="*/ 265307 w 1683897"/>
                <a:gd name="connsiteY0" fmla="*/ 0 h 1591808"/>
                <a:gd name="connsiteX1" fmla="*/ 1418590 w 1683897"/>
                <a:gd name="connsiteY1" fmla="*/ 0 h 1591808"/>
                <a:gd name="connsiteX2" fmla="*/ 1683897 w 1683897"/>
                <a:gd name="connsiteY2" fmla="*/ 265307 h 1591808"/>
                <a:gd name="connsiteX3" fmla="*/ 1683897 w 1683897"/>
                <a:gd name="connsiteY3" fmla="*/ 1326501 h 1591808"/>
                <a:gd name="connsiteX4" fmla="*/ 1418590 w 1683897"/>
                <a:gd name="connsiteY4" fmla="*/ 1591808 h 1591808"/>
                <a:gd name="connsiteX5" fmla="*/ 265307 w 1683897"/>
                <a:gd name="connsiteY5" fmla="*/ 1591808 h 1591808"/>
                <a:gd name="connsiteX6" fmla="*/ 0 w 1683897"/>
                <a:gd name="connsiteY6" fmla="*/ 1326501 h 1591808"/>
                <a:gd name="connsiteX7" fmla="*/ 0 w 1683897"/>
                <a:gd name="connsiteY7" fmla="*/ 265307 h 1591808"/>
                <a:gd name="connsiteX8" fmla="*/ 265307 w 1683897"/>
                <a:gd name="connsiteY8" fmla="*/ 0 h 159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3897" h="1591808">
                  <a:moveTo>
                    <a:pt x="265307" y="0"/>
                  </a:moveTo>
                  <a:lnTo>
                    <a:pt x="1418590" y="0"/>
                  </a:lnTo>
                  <a:cubicBezTo>
                    <a:pt x="1565115" y="0"/>
                    <a:pt x="1683897" y="118782"/>
                    <a:pt x="1683897" y="265307"/>
                  </a:cubicBezTo>
                  <a:lnTo>
                    <a:pt x="1683897" y="1326501"/>
                  </a:lnTo>
                  <a:cubicBezTo>
                    <a:pt x="1683897" y="1473026"/>
                    <a:pt x="1565115" y="1591808"/>
                    <a:pt x="1418590" y="1591808"/>
                  </a:cubicBezTo>
                  <a:lnTo>
                    <a:pt x="265307" y="1591808"/>
                  </a:lnTo>
                  <a:cubicBezTo>
                    <a:pt x="118782" y="1591808"/>
                    <a:pt x="0" y="1473026"/>
                    <a:pt x="0" y="1326501"/>
                  </a:cubicBezTo>
                  <a:lnTo>
                    <a:pt x="0" y="265307"/>
                  </a:lnTo>
                  <a:cubicBezTo>
                    <a:pt x="0" y="118782"/>
                    <a:pt x="118782" y="0"/>
                    <a:pt x="265307" y="0"/>
                  </a:cubicBezTo>
                  <a:close/>
                </a:path>
              </a:pathLst>
            </a:custGeom>
          </p:spPr>
        </p:pic>
        <p:sp>
          <p:nvSpPr>
            <p:cNvPr id="191" name="圓角矩形 190"/>
            <p:cNvSpPr/>
            <p:nvPr/>
          </p:nvSpPr>
          <p:spPr>
            <a:xfrm>
              <a:off x="3215333" y="3045051"/>
              <a:ext cx="1683897" cy="1591808"/>
            </a:xfrm>
            <a:prstGeom prst="roundRect">
              <a:avLst/>
            </a:prstGeom>
            <a:solidFill>
              <a:srgbClr val="B9E4F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公共傳訊</a:t>
              </a:r>
              <a:endParaRPr lang="zh-HK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92" name="群組 191"/>
          <p:cNvGrpSpPr/>
          <p:nvPr/>
        </p:nvGrpSpPr>
        <p:grpSpPr>
          <a:xfrm>
            <a:off x="9982195" y="4764538"/>
            <a:ext cx="1683902" cy="1591809"/>
            <a:chOff x="5472724" y="3045050"/>
            <a:chExt cx="1683902" cy="1591809"/>
          </a:xfrm>
        </p:grpSpPr>
        <p:pic>
          <p:nvPicPr>
            <p:cNvPr id="193" name="圖片 19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27" t="449" r="35391" b="32507"/>
            <a:stretch>
              <a:fillRect/>
            </a:stretch>
          </p:blipFill>
          <p:spPr>
            <a:xfrm>
              <a:off x="5472729" y="3045051"/>
              <a:ext cx="1683897" cy="1591808"/>
            </a:xfrm>
            <a:custGeom>
              <a:avLst/>
              <a:gdLst>
                <a:gd name="connsiteX0" fmla="*/ 265307 w 1683897"/>
                <a:gd name="connsiteY0" fmla="*/ 0 h 1591808"/>
                <a:gd name="connsiteX1" fmla="*/ 1418590 w 1683897"/>
                <a:gd name="connsiteY1" fmla="*/ 0 h 1591808"/>
                <a:gd name="connsiteX2" fmla="*/ 1683897 w 1683897"/>
                <a:gd name="connsiteY2" fmla="*/ 265307 h 1591808"/>
                <a:gd name="connsiteX3" fmla="*/ 1683897 w 1683897"/>
                <a:gd name="connsiteY3" fmla="*/ 1326501 h 1591808"/>
                <a:gd name="connsiteX4" fmla="*/ 1418590 w 1683897"/>
                <a:gd name="connsiteY4" fmla="*/ 1591808 h 1591808"/>
                <a:gd name="connsiteX5" fmla="*/ 265307 w 1683897"/>
                <a:gd name="connsiteY5" fmla="*/ 1591808 h 1591808"/>
                <a:gd name="connsiteX6" fmla="*/ 0 w 1683897"/>
                <a:gd name="connsiteY6" fmla="*/ 1326501 h 1591808"/>
                <a:gd name="connsiteX7" fmla="*/ 0 w 1683897"/>
                <a:gd name="connsiteY7" fmla="*/ 265307 h 1591808"/>
                <a:gd name="connsiteX8" fmla="*/ 265307 w 1683897"/>
                <a:gd name="connsiteY8" fmla="*/ 0 h 159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3897" h="1591808">
                  <a:moveTo>
                    <a:pt x="265307" y="0"/>
                  </a:moveTo>
                  <a:lnTo>
                    <a:pt x="1418590" y="0"/>
                  </a:lnTo>
                  <a:cubicBezTo>
                    <a:pt x="1565115" y="0"/>
                    <a:pt x="1683897" y="118782"/>
                    <a:pt x="1683897" y="265307"/>
                  </a:cubicBezTo>
                  <a:lnTo>
                    <a:pt x="1683897" y="1326501"/>
                  </a:lnTo>
                  <a:cubicBezTo>
                    <a:pt x="1683897" y="1473026"/>
                    <a:pt x="1565115" y="1591808"/>
                    <a:pt x="1418590" y="1591808"/>
                  </a:cubicBezTo>
                  <a:lnTo>
                    <a:pt x="265307" y="1591808"/>
                  </a:lnTo>
                  <a:cubicBezTo>
                    <a:pt x="118782" y="1591808"/>
                    <a:pt x="0" y="1473026"/>
                    <a:pt x="0" y="1326501"/>
                  </a:cubicBezTo>
                  <a:lnTo>
                    <a:pt x="0" y="265307"/>
                  </a:lnTo>
                  <a:cubicBezTo>
                    <a:pt x="0" y="118782"/>
                    <a:pt x="118782" y="0"/>
                    <a:pt x="265307" y="0"/>
                  </a:cubicBezTo>
                  <a:close/>
                </a:path>
              </a:pathLst>
            </a:custGeom>
            <a:ln>
              <a:noFill/>
            </a:ln>
          </p:spPr>
        </p:pic>
        <p:sp>
          <p:nvSpPr>
            <p:cNvPr id="194" name="圓角矩形 193"/>
            <p:cNvSpPr/>
            <p:nvPr/>
          </p:nvSpPr>
          <p:spPr>
            <a:xfrm>
              <a:off x="5472724" y="3045050"/>
              <a:ext cx="1683897" cy="1591808"/>
            </a:xfrm>
            <a:prstGeom prst="roundRect">
              <a:avLst/>
            </a:prstGeom>
            <a:solidFill>
              <a:srgbClr val="B9E4F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危機管理</a:t>
              </a:r>
              <a:endParaRPr lang="zh-HK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95" name="群組 194"/>
          <p:cNvGrpSpPr/>
          <p:nvPr/>
        </p:nvGrpSpPr>
        <p:grpSpPr>
          <a:xfrm>
            <a:off x="8077737" y="3045049"/>
            <a:ext cx="1683906" cy="1591810"/>
            <a:chOff x="7730112" y="3045049"/>
            <a:chExt cx="1683906" cy="1591810"/>
          </a:xfrm>
        </p:grpSpPr>
        <p:pic>
          <p:nvPicPr>
            <p:cNvPr id="196" name="圖片 19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60" t="19073" r="12771" b="17988"/>
            <a:stretch>
              <a:fillRect/>
            </a:stretch>
          </p:blipFill>
          <p:spPr>
            <a:xfrm>
              <a:off x="7730121" y="3045051"/>
              <a:ext cx="1683897" cy="1591808"/>
            </a:xfrm>
            <a:custGeom>
              <a:avLst/>
              <a:gdLst>
                <a:gd name="connsiteX0" fmla="*/ 265307 w 1683897"/>
                <a:gd name="connsiteY0" fmla="*/ 0 h 1591808"/>
                <a:gd name="connsiteX1" fmla="*/ 1418590 w 1683897"/>
                <a:gd name="connsiteY1" fmla="*/ 0 h 1591808"/>
                <a:gd name="connsiteX2" fmla="*/ 1683897 w 1683897"/>
                <a:gd name="connsiteY2" fmla="*/ 265307 h 1591808"/>
                <a:gd name="connsiteX3" fmla="*/ 1683897 w 1683897"/>
                <a:gd name="connsiteY3" fmla="*/ 1326501 h 1591808"/>
                <a:gd name="connsiteX4" fmla="*/ 1418590 w 1683897"/>
                <a:gd name="connsiteY4" fmla="*/ 1591808 h 1591808"/>
                <a:gd name="connsiteX5" fmla="*/ 265307 w 1683897"/>
                <a:gd name="connsiteY5" fmla="*/ 1591808 h 1591808"/>
                <a:gd name="connsiteX6" fmla="*/ 0 w 1683897"/>
                <a:gd name="connsiteY6" fmla="*/ 1326501 h 1591808"/>
                <a:gd name="connsiteX7" fmla="*/ 0 w 1683897"/>
                <a:gd name="connsiteY7" fmla="*/ 265307 h 1591808"/>
                <a:gd name="connsiteX8" fmla="*/ 265307 w 1683897"/>
                <a:gd name="connsiteY8" fmla="*/ 0 h 159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3897" h="1591808">
                  <a:moveTo>
                    <a:pt x="265307" y="0"/>
                  </a:moveTo>
                  <a:lnTo>
                    <a:pt x="1418590" y="0"/>
                  </a:lnTo>
                  <a:cubicBezTo>
                    <a:pt x="1565115" y="0"/>
                    <a:pt x="1683897" y="118782"/>
                    <a:pt x="1683897" y="265307"/>
                  </a:cubicBezTo>
                  <a:lnTo>
                    <a:pt x="1683897" y="1326501"/>
                  </a:lnTo>
                  <a:cubicBezTo>
                    <a:pt x="1683897" y="1473026"/>
                    <a:pt x="1565115" y="1591808"/>
                    <a:pt x="1418590" y="1591808"/>
                  </a:cubicBezTo>
                  <a:lnTo>
                    <a:pt x="265307" y="1591808"/>
                  </a:lnTo>
                  <a:cubicBezTo>
                    <a:pt x="118782" y="1591808"/>
                    <a:pt x="0" y="1473026"/>
                    <a:pt x="0" y="1326501"/>
                  </a:cubicBezTo>
                  <a:lnTo>
                    <a:pt x="0" y="265307"/>
                  </a:lnTo>
                  <a:cubicBezTo>
                    <a:pt x="0" y="118782"/>
                    <a:pt x="118782" y="0"/>
                    <a:pt x="265307" y="0"/>
                  </a:cubicBezTo>
                  <a:close/>
                </a:path>
              </a:pathLst>
            </a:custGeom>
          </p:spPr>
        </p:pic>
        <p:sp>
          <p:nvSpPr>
            <p:cNvPr id="197" name="圓角矩形 196"/>
            <p:cNvSpPr/>
            <p:nvPr/>
          </p:nvSpPr>
          <p:spPr>
            <a:xfrm>
              <a:off x="7730112" y="3045049"/>
              <a:ext cx="1683897" cy="1591808"/>
            </a:xfrm>
            <a:prstGeom prst="roundRect">
              <a:avLst/>
            </a:prstGeom>
            <a:solidFill>
              <a:srgbClr val="B9E4F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投訴處理</a:t>
              </a:r>
              <a:endParaRPr lang="zh-HK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98" name="群組 197"/>
          <p:cNvGrpSpPr/>
          <p:nvPr/>
        </p:nvGrpSpPr>
        <p:grpSpPr>
          <a:xfrm>
            <a:off x="9967680" y="3045049"/>
            <a:ext cx="1698412" cy="1591811"/>
            <a:chOff x="9967680" y="3045049"/>
            <a:chExt cx="1703732" cy="1591811"/>
          </a:xfrm>
        </p:grpSpPr>
        <p:pic>
          <p:nvPicPr>
            <p:cNvPr id="199" name="圖片 19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63" t="9677" r="21563" b="9677"/>
            <a:stretch>
              <a:fillRect/>
            </a:stretch>
          </p:blipFill>
          <p:spPr>
            <a:xfrm>
              <a:off x="9987515" y="3045052"/>
              <a:ext cx="1683897" cy="1591808"/>
            </a:xfrm>
            <a:custGeom>
              <a:avLst/>
              <a:gdLst>
                <a:gd name="connsiteX0" fmla="*/ 265307 w 1683897"/>
                <a:gd name="connsiteY0" fmla="*/ 0 h 1591808"/>
                <a:gd name="connsiteX1" fmla="*/ 1418590 w 1683897"/>
                <a:gd name="connsiteY1" fmla="*/ 0 h 1591808"/>
                <a:gd name="connsiteX2" fmla="*/ 1683897 w 1683897"/>
                <a:gd name="connsiteY2" fmla="*/ 265307 h 1591808"/>
                <a:gd name="connsiteX3" fmla="*/ 1683897 w 1683897"/>
                <a:gd name="connsiteY3" fmla="*/ 1326501 h 1591808"/>
                <a:gd name="connsiteX4" fmla="*/ 1418590 w 1683897"/>
                <a:gd name="connsiteY4" fmla="*/ 1591808 h 1591808"/>
                <a:gd name="connsiteX5" fmla="*/ 265307 w 1683897"/>
                <a:gd name="connsiteY5" fmla="*/ 1591808 h 1591808"/>
                <a:gd name="connsiteX6" fmla="*/ 0 w 1683897"/>
                <a:gd name="connsiteY6" fmla="*/ 1326501 h 1591808"/>
                <a:gd name="connsiteX7" fmla="*/ 0 w 1683897"/>
                <a:gd name="connsiteY7" fmla="*/ 265307 h 1591808"/>
                <a:gd name="connsiteX8" fmla="*/ 265307 w 1683897"/>
                <a:gd name="connsiteY8" fmla="*/ 0 h 159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3897" h="1591808">
                  <a:moveTo>
                    <a:pt x="265307" y="0"/>
                  </a:moveTo>
                  <a:lnTo>
                    <a:pt x="1418590" y="0"/>
                  </a:lnTo>
                  <a:cubicBezTo>
                    <a:pt x="1565115" y="0"/>
                    <a:pt x="1683897" y="118782"/>
                    <a:pt x="1683897" y="265307"/>
                  </a:cubicBezTo>
                  <a:lnTo>
                    <a:pt x="1683897" y="1326501"/>
                  </a:lnTo>
                  <a:cubicBezTo>
                    <a:pt x="1683897" y="1473026"/>
                    <a:pt x="1565115" y="1591808"/>
                    <a:pt x="1418590" y="1591808"/>
                  </a:cubicBezTo>
                  <a:lnTo>
                    <a:pt x="265307" y="1591808"/>
                  </a:lnTo>
                  <a:cubicBezTo>
                    <a:pt x="118782" y="1591808"/>
                    <a:pt x="0" y="1473026"/>
                    <a:pt x="0" y="1326501"/>
                  </a:cubicBezTo>
                  <a:lnTo>
                    <a:pt x="0" y="265307"/>
                  </a:lnTo>
                  <a:cubicBezTo>
                    <a:pt x="0" y="118782"/>
                    <a:pt x="118782" y="0"/>
                    <a:pt x="265307" y="0"/>
                  </a:cubicBezTo>
                  <a:close/>
                </a:path>
              </a:pathLst>
            </a:custGeom>
          </p:spPr>
        </p:pic>
        <p:sp>
          <p:nvSpPr>
            <p:cNvPr id="200" name="圓角矩形 199"/>
            <p:cNvSpPr/>
            <p:nvPr/>
          </p:nvSpPr>
          <p:spPr>
            <a:xfrm>
              <a:off x="9967680" y="3045049"/>
              <a:ext cx="1703731" cy="1591808"/>
            </a:xfrm>
            <a:prstGeom prst="roundRect">
              <a:avLst/>
            </a:prstGeom>
            <a:solidFill>
              <a:srgbClr val="B9E4F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中央採購</a:t>
              </a:r>
              <a:endParaRPr lang="zh-HK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01" name="群組 200"/>
          <p:cNvGrpSpPr/>
          <p:nvPr/>
        </p:nvGrpSpPr>
        <p:grpSpPr>
          <a:xfrm>
            <a:off x="884094" y="4764535"/>
            <a:ext cx="1683898" cy="1591809"/>
            <a:chOff x="957941" y="4764540"/>
            <a:chExt cx="1683898" cy="1591809"/>
          </a:xfrm>
        </p:grpSpPr>
        <p:pic>
          <p:nvPicPr>
            <p:cNvPr id="202" name="圖片 20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1" t="22870" r="22778" b="7336"/>
            <a:stretch>
              <a:fillRect/>
            </a:stretch>
          </p:blipFill>
          <p:spPr>
            <a:xfrm>
              <a:off x="957942" y="4764541"/>
              <a:ext cx="1683897" cy="1591808"/>
            </a:xfrm>
            <a:custGeom>
              <a:avLst/>
              <a:gdLst>
                <a:gd name="connsiteX0" fmla="*/ 265307 w 1683897"/>
                <a:gd name="connsiteY0" fmla="*/ 0 h 1591808"/>
                <a:gd name="connsiteX1" fmla="*/ 1418590 w 1683897"/>
                <a:gd name="connsiteY1" fmla="*/ 0 h 1591808"/>
                <a:gd name="connsiteX2" fmla="*/ 1683897 w 1683897"/>
                <a:gd name="connsiteY2" fmla="*/ 265307 h 1591808"/>
                <a:gd name="connsiteX3" fmla="*/ 1683897 w 1683897"/>
                <a:gd name="connsiteY3" fmla="*/ 1326501 h 1591808"/>
                <a:gd name="connsiteX4" fmla="*/ 1418590 w 1683897"/>
                <a:gd name="connsiteY4" fmla="*/ 1591808 h 1591808"/>
                <a:gd name="connsiteX5" fmla="*/ 265307 w 1683897"/>
                <a:gd name="connsiteY5" fmla="*/ 1591808 h 1591808"/>
                <a:gd name="connsiteX6" fmla="*/ 0 w 1683897"/>
                <a:gd name="connsiteY6" fmla="*/ 1326501 h 1591808"/>
                <a:gd name="connsiteX7" fmla="*/ 0 w 1683897"/>
                <a:gd name="connsiteY7" fmla="*/ 265307 h 1591808"/>
                <a:gd name="connsiteX8" fmla="*/ 265307 w 1683897"/>
                <a:gd name="connsiteY8" fmla="*/ 0 h 159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3897" h="1591808">
                  <a:moveTo>
                    <a:pt x="265307" y="0"/>
                  </a:moveTo>
                  <a:lnTo>
                    <a:pt x="1418590" y="0"/>
                  </a:lnTo>
                  <a:cubicBezTo>
                    <a:pt x="1565115" y="0"/>
                    <a:pt x="1683897" y="118782"/>
                    <a:pt x="1683897" y="265307"/>
                  </a:cubicBezTo>
                  <a:lnTo>
                    <a:pt x="1683897" y="1326501"/>
                  </a:lnTo>
                  <a:cubicBezTo>
                    <a:pt x="1683897" y="1473026"/>
                    <a:pt x="1565115" y="1591808"/>
                    <a:pt x="1418590" y="1591808"/>
                  </a:cubicBezTo>
                  <a:lnTo>
                    <a:pt x="265307" y="1591808"/>
                  </a:lnTo>
                  <a:cubicBezTo>
                    <a:pt x="118782" y="1591808"/>
                    <a:pt x="0" y="1473026"/>
                    <a:pt x="0" y="1326501"/>
                  </a:cubicBezTo>
                  <a:lnTo>
                    <a:pt x="0" y="265307"/>
                  </a:lnTo>
                  <a:cubicBezTo>
                    <a:pt x="0" y="118782"/>
                    <a:pt x="118782" y="0"/>
                    <a:pt x="265307" y="0"/>
                  </a:cubicBezTo>
                  <a:close/>
                </a:path>
              </a:pathLst>
            </a:custGeom>
          </p:spPr>
        </p:pic>
        <p:sp>
          <p:nvSpPr>
            <p:cNvPr id="203" name="圓角矩形 202"/>
            <p:cNvSpPr/>
            <p:nvPr/>
          </p:nvSpPr>
          <p:spPr>
            <a:xfrm>
              <a:off x="957941" y="4764540"/>
              <a:ext cx="1683897" cy="1591808"/>
            </a:xfrm>
            <a:prstGeom prst="roundRect">
              <a:avLst/>
            </a:prstGeom>
            <a:solidFill>
              <a:srgbClr val="B9E4F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質素管理</a:t>
              </a:r>
              <a:endParaRPr lang="zh-HK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04" name="群組 203"/>
          <p:cNvGrpSpPr/>
          <p:nvPr/>
        </p:nvGrpSpPr>
        <p:grpSpPr>
          <a:xfrm>
            <a:off x="2781892" y="4764530"/>
            <a:ext cx="1700542" cy="1591809"/>
            <a:chOff x="3209784" y="4764539"/>
            <a:chExt cx="1700542" cy="1591809"/>
          </a:xfrm>
        </p:grpSpPr>
        <p:pic>
          <p:nvPicPr>
            <p:cNvPr id="205" name="圖片 20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22" t="6484" r="21873" b="12686"/>
            <a:stretch>
              <a:fillRect/>
            </a:stretch>
          </p:blipFill>
          <p:spPr>
            <a:xfrm>
              <a:off x="3215334" y="4764540"/>
              <a:ext cx="1683897" cy="1591808"/>
            </a:xfrm>
            <a:custGeom>
              <a:avLst/>
              <a:gdLst>
                <a:gd name="connsiteX0" fmla="*/ 265307 w 1683897"/>
                <a:gd name="connsiteY0" fmla="*/ 0 h 1591808"/>
                <a:gd name="connsiteX1" fmla="*/ 1418590 w 1683897"/>
                <a:gd name="connsiteY1" fmla="*/ 0 h 1591808"/>
                <a:gd name="connsiteX2" fmla="*/ 1683897 w 1683897"/>
                <a:gd name="connsiteY2" fmla="*/ 265307 h 1591808"/>
                <a:gd name="connsiteX3" fmla="*/ 1683897 w 1683897"/>
                <a:gd name="connsiteY3" fmla="*/ 1326501 h 1591808"/>
                <a:gd name="connsiteX4" fmla="*/ 1418590 w 1683897"/>
                <a:gd name="connsiteY4" fmla="*/ 1591808 h 1591808"/>
                <a:gd name="connsiteX5" fmla="*/ 265307 w 1683897"/>
                <a:gd name="connsiteY5" fmla="*/ 1591808 h 1591808"/>
                <a:gd name="connsiteX6" fmla="*/ 0 w 1683897"/>
                <a:gd name="connsiteY6" fmla="*/ 1326501 h 1591808"/>
                <a:gd name="connsiteX7" fmla="*/ 0 w 1683897"/>
                <a:gd name="connsiteY7" fmla="*/ 265307 h 1591808"/>
                <a:gd name="connsiteX8" fmla="*/ 265307 w 1683897"/>
                <a:gd name="connsiteY8" fmla="*/ 0 h 159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3897" h="1591808">
                  <a:moveTo>
                    <a:pt x="265307" y="0"/>
                  </a:moveTo>
                  <a:lnTo>
                    <a:pt x="1418590" y="0"/>
                  </a:lnTo>
                  <a:cubicBezTo>
                    <a:pt x="1565115" y="0"/>
                    <a:pt x="1683897" y="118782"/>
                    <a:pt x="1683897" y="265307"/>
                  </a:cubicBezTo>
                  <a:lnTo>
                    <a:pt x="1683897" y="1326501"/>
                  </a:lnTo>
                  <a:cubicBezTo>
                    <a:pt x="1683897" y="1473026"/>
                    <a:pt x="1565115" y="1591808"/>
                    <a:pt x="1418590" y="1591808"/>
                  </a:cubicBezTo>
                  <a:lnTo>
                    <a:pt x="265307" y="1591808"/>
                  </a:lnTo>
                  <a:cubicBezTo>
                    <a:pt x="118782" y="1591808"/>
                    <a:pt x="0" y="1473026"/>
                    <a:pt x="0" y="1326501"/>
                  </a:cubicBezTo>
                  <a:lnTo>
                    <a:pt x="0" y="265307"/>
                  </a:lnTo>
                  <a:cubicBezTo>
                    <a:pt x="0" y="118782"/>
                    <a:pt x="118782" y="0"/>
                    <a:pt x="265307" y="0"/>
                  </a:cubicBezTo>
                  <a:close/>
                </a:path>
              </a:pathLst>
            </a:custGeom>
          </p:spPr>
        </p:pic>
        <p:sp>
          <p:nvSpPr>
            <p:cNvPr id="206" name="圓角矩形 205"/>
            <p:cNvSpPr/>
            <p:nvPr/>
          </p:nvSpPr>
          <p:spPr>
            <a:xfrm>
              <a:off x="3209784" y="4764539"/>
              <a:ext cx="1700542" cy="1591808"/>
            </a:xfrm>
            <a:prstGeom prst="roundRect">
              <a:avLst/>
            </a:prstGeom>
            <a:solidFill>
              <a:srgbClr val="B9E4F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物業管理</a:t>
              </a:r>
              <a:endParaRPr lang="zh-HK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07" name="群組 206"/>
          <p:cNvGrpSpPr/>
          <p:nvPr/>
        </p:nvGrpSpPr>
        <p:grpSpPr>
          <a:xfrm>
            <a:off x="5295288" y="4764528"/>
            <a:ext cx="1915200" cy="1591810"/>
            <a:chOff x="5472728" y="4764538"/>
            <a:chExt cx="1689439" cy="1591810"/>
          </a:xfrm>
        </p:grpSpPr>
        <p:pic>
          <p:nvPicPr>
            <p:cNvPr id="208" name="圖片 20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8" r="18378" b="10329"/>
            <a:stretch>
              <a:fillRect/>
            </a:stretch>
          </p:blipFill>
          <p:spPr>
            <a:xfrm>
              <a:off x="5472728" y="4764540"/>
              <a:ext cx="1683897" cy="1591808"/>
            </a:xfrm>
            <a:custGeom>
              <a:avLst/>
              <a:gdLst>
                <a:gd name="connsiteX0" fmla="*/ 265307 w 1683897"/>
                <a:gd name="connsiteY0" fmla="*/ 0 h 1591808"/>
                <a:gd name="connsiteX1" fmla="*/ 1418590 w 1683897"/>
                <a:gd name="connsiteY1" fmla="*/ 0 h 1591808"/>
                <a:gd name="connsiteX2" fmla="*/ 1683897 w 1683897"/>
                <a:gd name="connsiteY2" fmla="*/ 265307 h 1591808"/>
                <a:gd name="connsiteX3" fmla="*/ 1683897 w 1683897"/>
                <a:gd name="connsiteY3" fmla="*/ 1326501 h 1591808"/>
                <a:gd name="connsiteX4" fmla="*/ 1418590 w 1683897"/>
                <a:gd name="connsiteY4" fmla="*/ 1591808 h 1591808"/>
                <a:gd name="connsiteX5" fmla="*/ 265307 w 1683897"/>
                <a:gd name="connsiteY5" fmla="*/ 1591808 h 1591808"/>
                <a:gd name="connsiteX6" fmla="*/ 0 w 1683897"/>
                <a:gd name="connsiteY6" fmla="*/ 1326501 h 1591808"/>
                <a:gd name="connsiteX7" fmla="*/ 0 w 1683897"/>
                <a:gd name="connsiteY7" fmla="*/ 265307 h 1591808"/>
                <a:gd name="connsiteX8" fmla="*/ 265307 w 1683897"/>
                <a:gd name="connsiteY8" fmla="*/ 0 h 159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3897" h="1591808">
                  <a:moveTo>
                    <a:pt x="265307" y="0"/>
                  </a:moveTo>
                  <a:lnTo>
                    <a:pt x="1418590" y="0"/>
                  </a:lnTo>
                  <a:cubicBezTo>
                    <a:pt x="1565115" y="0"/>
                    <a:pt x="1683897" y="118782"/>
                    <a:pt x="1683897" y="265307"/>
                  </a:cubicBezTo>
                  <a:lnTo>
                    <a:pt x="1683897" y="1326501"/>
                  </a:lnTo>
                  <a:cubicBezTo>
                    <a:pt x="1683897" y="1473026"/>
                    <a:pt x="1565115" y="1591808"/>
                    <a:pt x="1418590" y="1591808"/>
                  </a:cubicBezTo>
                  <a:lnTo>
                    <a:pt x="265307" y="1591808"/>
                  </a:lnTo>
                  <a:cubicBezTo>
                    <a:pt x="118782" y="1591808"/>
                    <a:pt x="0" y="1473026"/>
                    <a:pt x="0" y="1326501"/>
                  </a:cubicBezTo>
                  <a:lnTo>
                    <a:pt x="0" y="265307"/>
                  </a:lnTo>
                  <a:cubicBezTo>
                    <a:pt x="0" y="118782"/>
                    <a:pt x="118782" y="0"/>
                    <a:pt x="265307" y="0"/>
                  </a:cubicBezTo>
                  <a:close/>
                </a:path>
              </a:pathLst>
            </a:custGeom>
          </p:spPr>
        </p:pic>
        <p:sp>
          <p:nvSpPr>
            <p:cNvPr id="209" name="圓角矩形 208"/>
            <p:cNvSpPr/>
            <p:nvPr/>
          </p:nvSpPr>
          <p:spPr>
            <a:xfrm>
              <a:off x="5478270" y="4764538"/>
              <a:ext cx="1683897" cy="1591808"/>
            </a:xfrm>
            <a:prstGeom prst="roundRect">
              <a:avLst/>
            </a:prstGeom>
            <a:solidFill>
              <a:srgbClr val="B9E4F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場地裝修</a:t>
              </a:r>
              <a:endParaRPr lang="zh-HK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10" name="群組 209"/>
          <p:cNvGrpSpPr/>
          <p:nvPr/>
        </p:nvGrpSpPr>
        <p:grpSpPr>
          <a:xfrm>
            <a:off x="8077737" y="4764539"/>
            <a:ext cx="1683906" cy="1591809"/>
            <a:chOff x="7730112" y="4764539"/>
            <a:chExt cx="1683906" cy="1591809"/>
          </a:xfrm>
        </p:grpSpPr>
        <p:pic>
          <p:nvPicPr>
            <p:cNvPr id="211" name="圖片 21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09" t="45485" r="13483" b="5609"/>
            <a:stretch>
              <a:fillRect/>
            </a:stretch>
          </p:blipFill>
          <p:spPr>
            <a:xfrm>
              <a:off x="7730121" y="4764540"/>
              <a:ext cx="1683897" cy="1591808"/>
            </a:xfrm>
            <a:custGeom>
              <a:avLst/>
              <a:gdLst>
                <a:gd name="connsiteX0" fmla="*/ 265307 w 1683897"/>
                <a:gd name="connsiteY0" fmla="*/ 0 h 1591808"/>
                <a:gd name="connsiteX1" fmla="*/ 1418590 w 1683897"/>
                <a:gd name="connsiteY1" fmla="*/ 0 h 1591808"/>
                <a:gd name="connsiteX2" fmla="*/ 1683897 w 1683897"/>
                <a:gd name="connsiteY2" fmla="*/ 265307 h 1591808"/>
                <a:gd name="connsiteX3" fmla="*/ 1683897 w 1683897"/>
                <a:gd name="connsiteY3" fmla="*/ 1326501 h 1591808"/>
                <a:gd name="connsiteX4" fmla="*/ 1418590 w 1683897"/>
                <a:gd name="connsiteY4" fmla="*/ 1591808 h 1591808"/>
                <a:gd name="connsiteX5" fmla="*/ 265307 w 1683897"/>
                <a:gd name="connsiteY5" fmla="*/ 1591808 h 1591808"/>
                <a:gd name="connsiteX6" fmla="*/ 0 w 1683897"/>
                <a:gd name="connsiteY6" fmla="*/ 1326501 h 1591808"/>
                <a:gd name="connsiteX7" fmla="*/ 0 w 1683897"/>
                <a:gd name="connsiteY7" fmla="*/ 265307 h 1591808"/>
                <a:gd name="connsiteX8" fmla="*/ 265307 w 1683897"/>
                <a:gd name="connsiteY8" fmla="*/ 0 h 159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3897" h="1591808">
                  <a:moveTo>
                    <a:pt x="265307" y="0"/>
                  </a:moveTo>
                  <a:lnTo>
                    <a:pt x="1418590" y="0"/>
                  </a:lnTo>
                  <a:cubicBezTo>
                    <a:pt x="1565115" y="0"/>
                    <a:pt x="1683897" y="118782"/>
                    <a:pt x="1683897" y="265307"/>
                  </a:cubicBezTo>
                  <a:lnTo>
                    <a:pt x="1683897" y="1326501"/>
                  </a:lnTo>
                  <a:cubicBezTo>
                    <a:pt x="1683897" y="1473026"/>
                    <a:pt x="1565115" y="1591808"/>
                    <a:pt x="1418590" y="1591808"/>
                  </a:cubicBezTo>
                  <a:lnTo>
                    <a:pt x="265307" y="1591808"/>
                  </a:lnTo>
                  <a:cubicBezTo>
                    <a:pt x="118782" y="1591808"/>
                    <a:pt x="0" y="1473026"/>
                    <a:pt x="0" y="1326501"/>
                  </a:cubicBezTo>
                  <a:lnTo>
                    <a:pt x="0" y="265307"/>
                  </a:lnTo>
                  <a:cubicBezTo>
                    <a:pt x="0" y="118782"/>
                    <a:pt x="118782" y="0"/>
                    <a:pt x="265307" y="0"/>
                  </a:cubicBezTo>
                  <a:close/>
                </a:path>
              </a:pathLst>
            </a:custGeom>
          </p:spPr>
        </p:pic>
        <p:sp>
          <p:nvSpPr>
            <p:cNvPr id="212" name="圓角矩形 211"/>
            <p:cNvSpPr/>
            <p:nvPr/>
          </p:nvSpPr>
          <p:spPr>
            <a:xfrm>
              <a:off x="7730112" y="4764539"/>
              <a:ext cx="1683897" cy="1591808"/>
            </a:xfrm>
            <a:prstGeom prst="roundRect">
              <a:avLst/>
            </a:prstGeom>
            <a:solidFill>
              <a:srgbClr val="B9E4F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職安健</a:t>
              </a:r>
              <a:endParaRPr lang="zh-HK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5127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41" y="-7066"/>
            <a:ext cx="5110560" cy="1468475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24</a:t>
            </a:fld>
            <a:endParaRPr lang="en-US"/>
          </a:p>
        </p:txBody>
      </p:sp>
      <p:sp>
        <p:nvSpPr>
          <p:cNvPr id="57" name="文字方塊 56"/>
          <p:cNvSpPr txBox="1"/>
          <p:nvPr/>
        </p:nvSpPr>
        <p:spPr>
          <a:xfrm>
            <a:off x="3351429" y="803809"/>
            <a:ext cx="6004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F44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誠邀你成為我們一份子</a:t>
            </a:r>
            <a:endParaRPr lang="en-US" altLang="zh-TW" sz="4000" b="1" dirty="0">
              <a:solidFill>
                <a:srgbClr val="0F445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2229811" y="5985194"/>
            <a:ext cx="9694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F44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查詢或聯絡方法：</a:t>
            </a:r>
            <a:r>
              <a:rPr lang="en-US" altLang="zh-TW" sz="1600" dirty="0" err="1"/>
              <a:t>Whatsapp</a:t>
            </a:r>
            <a:r>
              <a:rPr lang="en-US" altLang="zh-TW" sz="1600" dirty="0"/>
              <a:t> : 6997 1057 </a:t>
            </a:r>
            <a:r>
              <a:rPr lang="zh-TW" altLang="en-US" sz="1600" dirty="0"/>
              <a:t>或 </a:t>
            </a:r>
            <a:r>
              <a:rPr lang="en-US" altLang="zh-TW" sz="1600" dirty="0"/>
              <a:t>6918 6949</a:t>
            </a:r>
          </a:p>
          <a:p>
            <a:r>
              <a:rPr lang="zh-TW" altLang="en-US" sz="1600" dirty="0"/>
              <a:t>                                   或致電</a:t>
            </a:r>
            <a:r>
              <a:rPr lang="zh-TW" altLang="zh-HK" sz="1600" dirty="0"/>
              <a:t>人力資源部</a:t>
            </a:r>
            <a:r>
              <a:rPr lang="zh-TW" altLang="en-US" sz="1600" dirty="0"/>
              <a:t>：</a:t>
            </a:r>
            <a:r>
              <a:rPr lang="zh-TW" altLang="zh-HK" sz="1600" dirty="0"/>
              <a:t>吳小姐 </a:t>
            </a:r>
            <a:r>
              <a:rPr lang="en-US" altLang="zh-HK" sz="1600" dirty="0"/>
              <a:t>(</a:t>
            </a:r>
            <a:r>
              <a:rPr lang="zh-TW" altLang="zh-HK" sz="1600" dirty="0"/>
              <a:t>電話</a:t>
            </a:r>
            <a:r>
              <a:rPr lang="en-US" altLang="zh-HK" sz="1600" dirty="0"/>
              <a:t>: 2533 4968) </a:t>
            </a:r>
            <a:r>
              <a:rPr lang="zh-TW" altLang="zh-HK" sz="1600" dirty="0"/>
              <a:t>或</a:t>
            </a:r>
            <a:r>
              <a:rPr lang="en-US" altLang="zh-TW" sz="1600" dirty="0"/>
              <a:t> </a:t>
            </a:r>
            <a:r>
              <a:rPr lang="zh-TW" altLang="zh-HK" sz="1600" dirty="0"/>
              <a:t>梁小姐 </a:t>
            </a:r>
            <a:r>
              <a:rPr lang="en-US" altLang="zh-HK" sz="1600" dirty="0"/>
              <a:t>(</a:t>
            </a:r>
            <a:r>
              <a:rPr lang="zh-TW" altLang="zh-HK" sz="1600" dirty="0"/>
              <a:t>電話</a:t>
            </a:r>
            <a:r>
              <a:rPr lang="en-US" altLang="zh-HK" sz="1600" dirty="0"/>
              <a:t>: 2533 4953)</a:t>
            </a:r>
            <a:endParaRPr lang="zh-TW" altLang="zh-HK" sz="1600" dirty="0"/>
          </a:p>
          <a:p>
            <a:r>
              <a:rPr lang="en-US" altLang="zh-TW" sz="1600" b="1" dirty="0">
                <a:solidFill>
                  <a:srgbClr val="0F44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101107"/>
              </p:ext>
            </p:extLst>
          </p:nvPr>
        </p:nvGraphicFramePr>
        <p:xfrm>
          <a:off x="401241" y="1476735"/>
          <a:ext cx="11522905" cy="4422677"/>
        </p:xfrm>
        <a:graphic>
          <a:graphicData uri="http://schemas.openxmlformats.org/drawingml/2006/table">
            <a:tbl>
              <a:tblPr/>
              <a:tblGrid>
                <a:gridCol w="1676941">
                  <a:extLst>
                    <a:ext uri="{9D8B030D-6E8A-4147-A177-3AD203B41FA5}">
                      <a16:colId xmlns:a16="http://schemas.microsoft.com/office/drawing/2014/main" val="3844152023"/>
                    </a:ext>
                  </a:extLst>
                </a:gridCol>
                <a:gridCol w="1099127">
                  <a:extLst>
                    <a:ext uri="{9D8B030D-6E8A-4147-A177-3AD203B41FA5}">
                      <a16:colId xmlns:a16="http://schemas.microsoft.com/office/drawing/2014/main" val="72184738"/>
                    </a:ext>
                  </a:extLst>
                </a:gridCol>
                <a:gridCol w="8746837">
                  <a:extLst>
                    <a:ext uri="{9D8B030D-6E8A-4147-A177-3AD203B41FA5}">
                      <a16:colId xmlns:a16="http://schemas.microsoft.com/office/drawing/2014/main" val="2322772676"/>
                    </a:ext>
                  </a:extLst>
                </a:gridCol>
              </a:tblGrid>
              <a:tr h="18719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服務類型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工作地點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服務性質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728367"/>
                  </a:ext>
                </a:extLst>
              </a:tr>
              <a:tr h="28113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復康</a:t>
                      </a:r>
                      <a:endParaRPr lang="zh-TW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東涌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透過為智障人士提供訓練及住宿照顧服務。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190921"/>
                  </a:ext>
                </a:extLst>
              </a:tr>
              <a:tr h="53772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安老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西環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採用綜合服務模式，讓長者透過不同活動及小組，發展個人興趣及潛能，享受積極豐盛的晚年生活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0778779"/>
                  </a:ext>
                </a:extLst>
              </a:tr>
              <a:tr h="388816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紅磡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中心提供多元化服務，以擴展其功能及為長者和護老者提供適切的服務，以協助長者在社區內安享晚年。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6676296"/>
                  </a:ext>
                </a:extLst>
              </a:tr>
              <a:tr h="56254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土瓜灣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採用綜合服務模式，讓長者透過不同活動及小組，發展個人興趣及潛能，享受積極豐盛的晚年生活。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6597712"/>
                  </a:ext>
                </a:extLst>
              </a:tr>
              <a:tr h="405362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深水埗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安老院舍致力提供優質的起居住宿和全面適切的護理服務，以滿足院友在身、心、社、靈各方面的需要。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6198156"/>
                  </a:ext>
                </a:extLst>
              </a:tr>
              <a:tr h="43018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社區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紅磡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凝聚九龍城區家庭各成員，促進彼此的正面溝通及鞏固家庭支援網絡。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955461"/>
                  </a:ext>
                </a:extLst>
              </a:tr>
              <a:tr h="4301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家庭</a:t>
                      </a:r>
                      <a:endParaRPr lang="zh-TW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endParaRPr lang="zh-TW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東涌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透過一站式的預防、支援，以至補救性服務，包括：家庭活動、親子關係培育、兒童發展及就業援助等。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2568099"/>
                  </a:ext>
                </a:extLst>
              </a:tr>
              <a:tr h="38881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元朗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以外展的方式，並透過連繫區內不同的持份者，接觸有需要的少數族裔人士及其家庭，提供適切的支援服務。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10587"/>
                  </a:ext>
                </a:extLst>
              </a:tr>
              <a:tr h="38881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青少年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屯門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提供專業輔導服務、多元化成長活動、學校支援網絡、家長網絡、地區組織網絡、中心偶到服務、駐校社工服務、外展社工服務及深宵外展服務等。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2512699"/>
                  </a:ext>
                </a:extLst>
              </a:tr>
              <a:tr h="42190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同心村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元朗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t"/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過渡性房屋項目 </a:t>
                      </a:r>
                      <a:r>
                        <a:rPr lang="en-US" altLang="zh-TW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提供約</a:t>
                      </a:r>
                      <a:r>
                        <a:rPr lang="en-US" altLang="zh-TW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1,800</a:t>
                      </a:r>
                      <a:r>
                        <a:rPr lang="zh-TW" alt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個過渡性房屋單位，幫助基層家庭改善居住環境，同時透過所提供的社會服務，鼓勵入住居民積極參與村內活動，「同心共建」一個關愛、互助、共融的小社區。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064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547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C328CE9-1359-4F79-8825-799242BC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25</a:t>
            </a:fld>
            <a:endParaRPr 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8FCCDDB-74E5-4F69-94DF-C8016A3A4F6F}"/>
              </a:ext>
            </a:extLst>
          </p:cNvPr>
          <p:cNvSpPr/>
          <p:nvPr/>
        </p:nvSpPr>
        <p:spPr>
          <a:xfrm>
            <a:off x="5080000" y="3244334"/>
            <a:ext cx="2817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謝謝</a:t>
            </a:r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!</a:t>
            </a:r>
            <a:endParaRPr lang="zh-HK" altLang="en-US" sz="6000" dirty="0"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34730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46EEA9-C036-44E3-B3E8-1CD047965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702" y="101331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44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4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還記得你當初選擇讀社工的</a:t>
            </a:r>
            <a:r>
              <a:rPr lang="zh-TW" altLang="en-US" sz="9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初心</a:t>
            </a:r>
            <a:r>
              <a:rPr lang="zh-TW" altLang="en-US" sz="4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嗎？</a:t>
            </a:r>
            <a:endParaRPr lang="en-US" altLang="zh-TW" sz="44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1237B3A-2CA1-42CA-BCF0-BE437384C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45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1D0119-D7FB-4CE8-A1B1-6DA08215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香港社會福利服務現況</a:t>
            </a:r>
            <a:endParaRPr lang="zh-HK" altLang="en-US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988300F-58BF-40FB-9380-E844D04DC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香港現時有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171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間非政府機構接受社會福利署資助，每年總資助額約為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160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多億港元，主要集中在安老、復康、兒童及家庭、青少年服務等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排名首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間接受最多資助的機構如下：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東華三院、明愛、聖公會福利協會、保良局、女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青年會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絕大部份的機構已接受整筆過撥款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(Lump Sum Grant)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模式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B3F124B-78FB-496D-92E2-F7FEEAD3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41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雲朵形 11">
            <a:extLst>
              <a:ext uri="{FF2B5EF4-FFF2-40B4-BE49-F238E27FC236}">
                <a16:creationId xmlns:a16="http://schemas.microsoft.com/office/drawing/2014/main" id="{CF77527E-3FE7-4123-AA5D-5D9507B9D888}"/>
              </a:ext>
            </a:extLst>
          </p:cNvPr>
          <p:cNvSpPr/>
          <p:nvPr/>
        </p:nvSpPr>
        <p:spPr>
          <a:xfrm>
            <a:off x="8751970" y="4677801"/>
            <a:ext cx="2880746" cy="186111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規模</a:t>
            </a:r>
            <a:endParaRPr lang="zh-HK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將來加入一個機構，你會考慮甚麼？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雲朵形 3">
            <a:extLst>
              <a:ext uri="{FF2B5EF4-FFF2-40B4-BE49-F238E27FC236}">
                <a16:creationId xmlns:a16="http://schemas.microsoft.com/office/drawing/2014/main" id="{6E53D76C-B7C4-4A3C-BEBF-44CF4AB10A07}"/>
              </a:ext>
            </a:extLst>
          </p:cNvPr>
          <p:cNvSpPr/>
          <p:nvPr/>
        </p:nvSpPr>
        <p:spPr>
          <a:xfrm>
            <a:off x="497274" y="1109213"/>
            <a:ext cx="4081185" cy="219504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機構文化</a:t>
            </a:r>
            <a:endParaRPr lang="zh-HK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雲朵形 13">
            <a:extLst>
              <a:ext uri="{FF2B5EF4-FFF2-40B4-BE49-F238E27FC236}">
                <a16:creationId xmlns:a16="http://schemas.microsoft.com/office/drawing/2014/main" id="{A8D6EE94-F8B4-439B-90E9-E59D95C57041}"/>
              </a:ext>
            </a:extLst>
          </p:cNvPr>
          <p:cNvSpPr/>
          <p:nvPr/>
        </p:nvSpPr>
        <p:spPr>
          <a:xfrm>
            <a:off x="4750037" y="958616"/>
            <a:ext cx="3312280" cy="206112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薪酬、福利</a:t>
            </a:r>
            <a:endParaRPr lang="zh-HK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雲朵形 14">
            <a:extLst>
              <a:ext uri="{FF2B5EF4-FFF2-40B4-BE49-F238E27FC236}">
                <a16:creationId xmlns:a16="http://schemas.microsoft.com/office/drawing/2014/main" id="{CF77527E-3FE7-4123-AA5D-5D9507B9D888}"/>
              </a:ext>
            </a:extLst>
          </p:cNvPr>
          <p:cNvSpPr/>
          <p:nvPr/>
        </p:nvSpPr>
        <p:spPr>
          <a:xfrm>
            <a:off x="8289256" y="2723560"/>
            <a:ext cx="3492909" cy="225353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培訓發展</a:t>
            </a:r>
            <a:endParaRPr lang="zh-HK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雲朵形 16">
            <a:extLst>
              <a:ext uri="{FF2B5EF4-FFF2-40B4-BE49-F238E27FC236}">
                <a16:creationId xmlns:a16="http://schemas.microsoft.com/office/drawing/2014/main" id="{CF77527E-3FE7-4123-AA5D-5D9507B9D888}"/>
              </a:ext>
            </a:extLst>
          </p:cNvPr>
          <p:cNvSpPr/>
          <p:nvPr/>
        </p:nvSpPr>
        <p:spPr>
          <a:xfrm>
            <a:off x="336893" y="3248369"/>
            <a:ext cx="3402560" cy="219823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家庭友善、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HK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Work—Life Balance</a:t>
            </a:r>
            <a:endParaRPr lang="zh-HK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雲朵形 15">
            <a:extLst>
              <a:ext uri="{FF2B5EF4-FFF2-40B4-BE49-F238E27FC236}">
                <a16:creationId xmlns:a16="http://schemas.microsoft.com/office/drawing/2014/main" id="{1171ADD4-C6B2-4A95-A41D-2B579436092C}"/>
              </a:ext>
            </a:extLst>
          </p:cNvPr>
          <p:cNvSpPr/>
          <p:nvPr/>
        </p:nvSpPr>
        <p:spPr>
          <a:xfrm>
            <a:off x="8406611" y="1021254"/>
            <a:ext cx="3571463" cy="208366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晉升機會</a:t>
            </a:r>
            <a:endParaRPr lang="zh-HK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" r="882" b="1710"/>
          <a:stretch>
            <a:fillRect/>
          </a:stretch>
        </p:blipFill>
        <p:spPr>
          <a:xfrm>
            <a:off x="4293740" y="2931877"/>
            <a:ext cx="3504062" cy="1949517"/>
          </a:xfrm>
          <a:custGeom>
            <a:avLst/>
            <a:gdLst>
              <a:gd name="connsiteX0" fmla="*/ 353298 w 3926646"/>
              <a:gd name="connsiteY0" fmla="*/ 0 h 2184626"/>
              <a:gd name="connsiteX1" fmla="*/ 3562534 w 3926646"/>
              <a:gd name="connsiteY1" fmla="*/ 0 h 2184626"/>
              <a:gd name="connsiteX2" fmla="*/ 3926646 w 3926646"/>
              <a:gd name="connsiteY2" fmla="*/ 364112 h 2184626"/>
              <a:gd name="connsiteX3" fmla="*/ 3926646 w 3926646"/>
              <a:gd name="connsiteY3" fmla="*/ 1820514 h 2184626"/>
              <a:gd name="connsiteX4" fmla="*/ 3562534 w 3926646"/>
              <a:gd name="connsiteY4" fmla="*/ 2184626 h 2184626"/>
              <a:gd name="connsiteX5" fmla="*/ 353298 w 3926646"/>
              <a:gd name="connsiteY5" fmla="*/ 2184626 h 2184626"/>
              <a:gd name="connsiteX6" fmla="*/ 17800 w 3926646"/>
              <a:gd name="connsiteY6" fmla="*/ 1962243 h 2184626"/>
              <a:gd name="connsiteX7" fmla="*/ 0 w 3926646"/>
              <a:gd name="connsiteY7" fmla="*/ 1904902 h 2184626"/>
              <a:gd name="connsiteX8" fmla="*/ 0 w 3926646"/>
              <a:gd name="connsiteY8" fmla="*/ 279724 h 2184626"/>
              <a:gd name="connsiteX9" fmla="*/ 17800 w 3926646"/>
              <a:gd name="connsiteY9" fmla="*/ 222383 h 2184626"/>
              <a:gd name="connsiteX10" fmla="*/ 353298 w 3926646"/>
              <a:gd name="connsiteY10" fmla="*/ 0 h 218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26646" h="2184626">
                <a:moveTo>
                  <a:pt x="353298" y="0"/>
                </a:moveTo>
                <a:lnTo>
                  <a:pt x="3562534" y="0"/>
                </a:lnTo>
                <a:cubicBezTo>
                  <a:pt x="3763628" y="0"/>
                  <a:pt x="3926646" y="163018"/>
                  <a:pt x="3926646" y="364112"/>
                </a:cubicBezTo>
                <a:lnTo>
                  <a:pt x="3926646" y="1820514"/>
                </a:lnTo>
                <a:cubicBezTo>
                  <a:pt x="3926646" y="2021608"/>
                  <a:pt x="3763628" y="2184626"/>
                  <a:pt x="3562534" y="2184626"/>
                </a:cubicBezTo>
                <a:lnTo>
                  <a:pt x="353298" y="2184626"/>
                </a:lnTo>
                <a:cubicBezTo>
                  <a:pt x="202478" y="2184626"/>
                  <a:pt x="73075" y="2092929"/>
                  <a:pt x="17800" y="1962243"/>
                </a:cubicBezTo>
                <a:lnTo>
                  <a:pt x="0" y="1904902"/>
                </a:lnTo>
                <a:lnTo>
                  <a:pt x="0" y="279724"/>
                </a:lnTo>
                <a:lnTo>
                  <a:pt x="17800" y="222383"/>
                </a:lnTo>
                <a:cubicBezTo>
                  <a:pt x="73075" y="91698"/>
                  <a:pt x="202478" y="0"/>
                  <a:pt x="353298" y="0"/>
                </a:cubicBezTo>
                <a:close/>
              </a:path>
            </a:pathLst>
          </a:custGeom>
        </p:spPr>
      </p:pic>
      <p:sp>
        <p:nvSpPr>
          <p:cNvPr id="13" name="雲朵形 12">
            <a:extLst>
              <a:ext uri="{FF2B5EF4-FFF2-40B4-BE49-F238E27FC236}">
                <a16:creationId xmlns:a16="http://schemas.microsoft.com/office/drawing/2014/main" id="{CF77527E-3FE7-4123-AA5D-5D9507B9D888}"/>
              </a:ext>
            </a:extLst>
          </p:cNvPr>
          <p:cNvSpPr/>
          <p:nvPr/>
        </p:nvSpPr>
        <p:spPr>
          <a:xfrm>
            <a:off x="1349262" y="4977099"/>
            <a:ext cx="2352016" cy="151952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</a:t>
            </a:r>
            <a:endParaRPr lang="zh-HK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雲朵形 10">
            <a:extLst>
              <a:ext uri="{FF2B5EF4-FFF2-40B4-BE49-F238E27FC236}">
                <a16:creationId xmlns:a16="http://schemas.microsoft.com/office/drawing/2014/main" id="{CF77527E-3FE7-4123-AA5D-5D9507B9D888}"/>
              </a:ext>
            </a:extLst>
          </p:cNvPr>
          <p:cNvSpPr/>
          <p:nvPr/>
        </p:nvSpPr>
        <p:spPr>
          <a:xfrm>
            <a:off x="4021667" y="4761529"/>
            <a:ext cx="4384944" cy="1972164"/>
          </a:xfrm>
          <a:prstGeom prst="cloud">
            <a:avLst/>
          </a:prstGeom>
          <a:solidFill>
            <a:srgbClr val="E8F3E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體驗平台：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HK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Student Helper</a:t>
            </a:r>
            <a:endParaRPr lang="zh-HK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510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838200" y="1335"/>
            <a:ext cx="10515600" cy="1325563"/>
          </a:xfrm>
        </p:spPr>
        <p:txBody>
          <a:bodyPr/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機構文化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︰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以人為本</a:t>
            </a:r>
            <a:endParaRPr lang="zh-HK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6</a:t>
            </a:fld>
            <a:endParaRPr 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4515077" y="2301103"/>
            <a:ext cx="3161846" cy="3161846"/>
            <a:chOff x="4429125" y="2356644"/>
            <a:chExt cx="3333750" cy="3333750"/>
          </a:xfrm>
        </p:grpSpPr>
        <p:sp>
          <p:nvSpPr>
            <p:cNvPr id="10" name="橢圓 9"/>
            <p:cNvSpPr/>
            <p:nvPr/>
          </p:nvSpPr>
          <p:spPr>
            <a:xfrm>
              <a:off x="4874022" y="2801541"/>
              <a:ext cx="2443956" cy="2443956"/>
            </a:xfrm>
            <a:prstGeom prst="ellipse">
              <a:avLst/>
            </a:prstGeom>
            <a:solidFill>
              <a:srgbClr val="62C2E4"/>
            </a:solidFill>
            <a:ln>
              <a:solidFill>
                <a:srgbClr val="62C2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基督教</a:t>
              </a:r>
              <a:endPara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3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信仰</a:t>
              </a:r>
              <a:endParaRPr lang="zh-HK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4429125" y="2356644"/>
              <a:ext cx="3333750" cy="3333750"/>
              <a:chOff x="4429125" y="2356644"/>
              <a:chExt cx="3333750" cy="3333750"/>
            </a:xfrm>
          </p:grpSpPr>
          <p:sp>
            <p:nvSpPr>
              <p:cNvPr id="11" name="橢圓 10"/>
              <p:cNvSpPr/>
              <p:nvPr/>
            </p:nvSpPr>
            <p:spPr>
              <a:xfrm>
                <a:off x="4429125" y="2356644"/>
                <a:ext cx="3333750" cy="333375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12" name="等腰三角形 11"/>
              <p:cNvSpPr/>
              <p:nvPr/>
            </p:nvSpPr>
            <p:spPr>
              <a:xfrm rot="2514038">
                <a:off x="4526758" y="2799158"/>
                <a:ext cx="495300" cy="426983"/>
              </a:xfrm>
              <a:prstGeom prst="triangle">
                <a:avLst/>
              </a:prstGeom>
              <a:solidFill>
                <a:srgbClr val="2195C0"/>
              </a:solidFill>
              <a:ln>
                <a:solidFill>
                  <a:srgbClr val="219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13" name="等腰三角形 12"/>
              <p:cNvSpPr/>
              <p:nvPr/>
            </p:nvSpPr>
            <p:spPr>
              <a:xfrm rot="9044971">
                <a:off x="7259585" y="2929359"/>
                <a:ext cx="495300" cy="426983"/>
              </a:xfrm>
              <a:prstGeom prst="triangle">
                <a:avLst/>
              </a:prstGeom>
              <a:solidFill>
                <a:srgbClr val="2195C0"/>
              </a:solidFill>
              <a:ln>
                <a:solidFill>
                  <a:srgbClr val="219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14" name="等腰三角形 13"/>
              <p:cNvSpPr/>
              <p:nvPr/>
            </p:nvSpPr>
            <p:spPr>
              <a:xfrm rot="12810261">
                <a:off x="7135473" y="4871525"/>
                <a:ext cx="495300" cy="426983"/>
              </a:xfrm>
              <a:prstGeom prst="triangle">
                <a:avLst/>
              </a:prstGeom>
              <a:solidFill>
                <a:srgbClr val="2195C0"/>
              </a:solidFill>
              <a:ln>
                <a:solidFill>
                  <a:srgbClr val="219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15" name="等腰三角形 14"/>
              <p:cNvSpPr/>
              <p:nvPr/>
            </p:nvSpPr>
            <p:spPr>
              <a:xfrm rot="20058801">
                <a:off x="4544668" y="4893298"/>
                <a:ext cx="495300" cy="426983"/>
              </a:xfrm>
              <a:prstGeom prst="triangle">
                <a:avLst/>
              </a:prstGeom>
              <a:solidFill>
                <a:srgbClr val="2195C0"/>
              </a:solidFill>
              <a:ln>
                <a:solidFill>
                  <a:srgbClr val="219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</p:grpSp>
      </p:grpSp>
      <p:grpSp>
        <p:nvGrpSpPr>
          <p:cNvPr id="29" name="群組 28"/>
          <p:cNvGrpSpPr/>
          <p:nvPr/>
        </p:nvGrpSpPr>
        <p:grpSpPr>
          <a:xfrm>
            <a:off x="838200" y="1326898"/>
            <a:ext cx="10515600" cy="5029452"/>
            <a:chOff x="838200" y="1814286"/>
            <a:chExt cx="10515600" cy="4542064"/>
          </a:xfrm>
        </p:grpSpPr>
        <p:sp>
          <p:nvSpPr>
            <p:cNvPr id="17" name="矩形 16"/>
            <p:cNvSpPr/>
            <p:nvPr/>
          </p:nvSpPr>
          <p:spPr>
            <a:xfrm>
              <a:off x="838200" y="1814286"/>
              <a:ext cx="10515600" cy="4542064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cxnSp>
          <p:nvCxnSpPr>
            <p:cNvPr id="20" name="直線接點 19"/>
            <p:cNvCxnSpPr>
              <a:stCxn id="17" idx="0"/>
            </p:cNvCxnSpPr>
            <p:nvPr/>
          </p:nvCxnSpPr>
          <p:spPr>
            <a:xfrm>
              <a:off x="6096000" y="1814286"/>
              <a:ext cx="0" cy="566057"/>
            </a:xfrm>
            <a:prstGeom prst="line">
              <a:avLst/>
            </a:prstGeom>
            <a:ln w="28575">
              <a:solidFill>
                <a:srgbClr val="0F44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>
            <a:xfrm>
              <a:off x="6096000" y="5805714"/>
              <a:ext cx="0" cy="550636"/>
            </a:xfrm>
            <a:prstGeom prst="line">
              <a:avLst/>
            </a:prstGeom>
            <a:ln w="28575">
              <a:solidFill>
                <a:srgbClr val="0F44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/>
            <p:cNvCxnSpPr>
              <a:stCxn id="17" idx="1"/>
            </p:cNvCxnSpPr>
            <p:nvPr/>
          </p:nvCxnSpPr>
          <p:spPr>
            <a:xfrm>
              <a:off x="838200" y="4085318"/>
              <a:ext cx="3341914" cy="0"/>
            </a:xfrm>
            <a:prstGeom prst="line">
              <a:avLst/>
            </a:prstGeom>
            <a:ln w="28575">
              <a:solidFill>
                <a:srgbClr val="0F44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/>
            <p:cNvCxnSpPr/>
            <p:nvPr/>
          </p:nvCxnSpPr>
          <p:spPr>
            <a:xfrm>
              <a:off x="8011886" y="4085318"/>
              <a:ext cx="3341914" cy="0"/>
            </a:xfrm>
            <a:prstGeom prst="line">
              <a:avLst/>
            </a:prstGeom>
            <a:ln w="28575">
              <a:solidFill>
                <a:srgbClr val="0F44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https://cdn-icons-png.flaticon.com/512/639/63928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2" y="1483287"/>
            <a:ext cx="1911350" cy="191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矩形 30"/>
          <p:cNvSpPr/>
          <p:nvPr/>
        </p:nvSpPr>
        <p:spPr>
          <a:xfrm>
            <a:off x="3222247" y="1838125"/>
            <a:ext cx="11079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</a:t>
            </a:r>
            <a:endParaRPr lang="zh-HK" altLang="en-US" sz="7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8" name="Picture 4" descr="https://cdn-icons-png.flaticon.com/512/707/7076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679" y="1746042"/>
            <a:ext cx="1648596" cy="164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矩形 34"/>
          <p:cNvSpPr/>
          <p:nvPr/>
        </p:nvSpPr>
        <p:spPr>
          <a:xfrm>
            <a:off x="8124961" y="1838124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</a:t>
            </a:r>
            <a:endParaRPr lang="zh-HK" altLang="en-US" sz="7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30" name="Picture 6" descr="https://cdn-icons-png.flaticon.com/512/1189/118917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75" y="4001102"/>
            <a:ext cx="1928717" cy="192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矩形 36"/>
          <p:cNvSpPr/>
          <p:nvPr/>
        </p:nvSpPr>
        <p:spPr>
          <a:xfrm>
            <a:off x="3244937" y="458720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</a:t>
            </a:r>
            <a:endParaRPr lang="zh-HK" altLang="en-US" sz="7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32" name="Picture 8" descr="https://cdn-icons-png.flaticon.com/512/4157/415795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389" y="4218201"/>
            <a:ext cx="1831405" cy="183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 38"/>
          <p:cNvSpPr/>
          <p:nvPr/>
        </p:nvSpPr>
        <p:spPr>
          <a:xfrm>
            <a:off x="8204388" y="4409394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靈</a:t>
            </a:r>
            <a:endParaRPr lang="zh-HK" altLang="en-US" sz="7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4862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圖片 46" descr="未提供相片說明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0" t="12968" r="2855" b="5392"/>
          <a:stretch>
            <a:fillRect/>
          </a:stretch>
        </p:blipFill>
        <p:spPr bwMode="auto">
          <a:xfrm>
            <a:off x="8857342" y="4178044"/>
            <a:ext cx="3080657" cy="2155598"/>
          </a:xfrm>
          <a:custGeom>
            <a:avLst/>
            <a:gdLst>
              <a:gd name="connsiteX0" fmla="*/ 0 w 3080657"/>
              <a:gd name="connsiteY0" fmla="*/ 0 h 2155598"/>
              <a:gd name="connsiteX1" fmla="*/ 3080657 w 3080657"/>
              <a:gd name="connsiteY1" fmla="*/ 0 h 2155598"/>
              <a:gd name="connsiteX2" fmla="*/ 3080657 w 3080657"/>
              <a:gd name="connsiteY2" fmla="*/ 2155598 h 2155598"/>
              <a:gd name="connsiteX3" fmla="*/ 0 w 3080657"/>
              <a:gd name="connsiteY3" fmla="*/ 2155598 h 215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0657" h="2155598">
                <a:moveTo>
                  <a:pt x="0" y="0"/>
                </a:moveTo>
                <a:lnTo>
                  <a:pt x="3080657" y="0"/>
                </a:lnTo>
                <a:lnTo>
                  <a:pt x="3080657" y="2155598"/>
                </a:lnTo>
                <a:lnTo>
                  <a:pt x="0" y="21555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 t="4792" r="2051" b="7151"/>
          <a:stretch>
            <a:fillRect/>
          </a:stretch>
        </p:blipFill>
        <p:spPr>
          <a:xfrm>
            <a:off x="5529944" y="4178044"/>
            <a:ext cx="3080657" cy="2155598"/>
          </a:xfrm>
          <a:custGeom>
            <a:avLst/>
            <a:gdLst>
              <a:gd name="connsiteX0" fmla="*/ 0 w 3080657"/>
              <a:gd name="connsiteY0" fmla="*/ 0 h 2155598"/>
              <a:gd name="connsiteX1" fmla="*/ 3080657 w 3080657"/>
              <a:gd name="connsiteY1" fmla="*/ 0 h 2155598"/>
              <a:gd name="connsiteX2" fmla="*/ 3080657 w 3080657"/>
              <a:gd name="connsiteY2" fmla="*/ 2155598 h 2155598"/>
              <a:gd name="connsiteX3" fmla="*/ 0 w 3080657"/>
              <a:gd name="connsiteY3" fmla="*/ 2155598 h 215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0657" h="2155598">
                <a:moveTo>
                  <a:pt x="0" y="0"/>
                </a:moveTo>
                <a:lnTo>
                  <a:pt x="3080657" y="0"/>
                </a:lnTo>
                <a:lnTo>
                  <a:pt x="3080657" y="2155598"/>
                </a:lnTo>
                <a:lnTo>
                  <a:pt x="0" y="2155598"/>
                </a:lnTo>
                <a:close/>
              </a:path>
            </a:pathLst>
          </a:custGeom>
        </p:spPr>
      </p:pic>
      <p:pic>
        <p:nvPicPr>
          <p:cNvPr id="44" name="圖片 43" descr="可能是文字的圖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9419" r="28859" b="15670"/>
          <a:stretch>
            <a:fillRect/>
          </a:stretch>
        </p:blipFill>
        <p:spPr bwMode="auto">
          <a:xfrm>
            <a:off x="8857341" y="1690688"/>
            <a:ext cx="3080657" cy="21555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1.1 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以人為本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︰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關顧身體健康</a:t>
            </a:r>
            <a:endParaRPr lang="zh-HK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2" descr="https://cdn-icons-png.flaticon.com/512/639/63928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41" y="1248229"/>
            <a:ext cx="884917" cy="8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群組 35"/>
          <p:cNvGrpSpPr/>
          <p:nvPr/>
        </p:nvGrpSpPr>
        <p:grpSpPr>
          <a:xfrm>
            <a:off x="823914" y="1690688"/>
            <a:ext cx="4472044" cy="4665662"/>
            <a:chOff x="823914" y="1690688"/>
            <a:chExt cx="4472044" cy="4665662"/>
          </a:xfrm>
        </p:grpSpPr>
        <p:grpSp>
          <p:nvGrpSpPr>
            <p:cNvPr id="11" name="群組 10"/>
            <p:cNvGrpSpPr/>
            <p:nvPr/>
          </p:nvGrpSpPr>
          <p:grpSpPr>
            <a:xfrm>
              <a:off x="838200" y="1690688"/>
              <a:ext cx="4445000" cy="4665662"/>
              <a:chOff x="838200" y="1690688"/>
              <a:chExt cx="4445000" cy="4665662"/>
            </a:xfrm>
          </p:grpSpPr>
          <p:cxnSp>
            <p:nvCxnSpPr>
              <p:cNvPr id="7" name="直線接點 6"/>
              <p:cNvCxnSpPr/>
              <p:nvPr/>
            </p:nvCxnSpPr>
            <p:spPr>
              <a:xfrm>
                <a:off x="838200" y="1690688"/>
                <a:ext cx="0" cy="466566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接點 7"/>
              <p:cNvCxnSpPr/>
              <p:nvPr/>
            </p:nvCxnSpPr>
            <p:spPr>
              <a:xfrm>
                <a:off x="5283200" y="1690688"/>
                <a:ext cx="0" cy="466566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接點 9"/>
              <p:cNvCxnSpPr/>
              <p:nvPr/>
            </p:nvCxnSpPr>
            <p:spPr>
              <a:xfrm>
                <a:off x="838200" y="6342064"/>
                <a:ext cx="444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直線接點 12"/>
            <p:cNvCxnSpPr/>
            <p:nvPr/>
          </p:nvCxnSpPr>
          <p:spPr>
            <a:xfrm>
              <a:off x="823914" y="1696585"/>
              <a:ext cx="18288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>
              <a:off x="3503158" y="1690688"/>
              <a:ext cx="17928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字方塊 15"/>
          <p:cNvSpPr txBox="1"/>
          <p:nvPr/>
        </p:nvSpPr>
        <p:spPr>
          <a:xfrm>
            <a:off x="2313583" y="2498272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關愛自己計劃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https://cdn-icons-png.flaticon.com/512/2968/296872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62" y="2167951"/>
            <a:ext cx="1115337" cy="111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dn-icons-png.flaticon.com/512/645/64565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99" y="3620044"/>
            <a:ext cx="1116000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2313583" y="3668878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疫情期間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物資支援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6" name="Picture 8" descr="https://cdn-icons-png.flaticon.com/512/972/97299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99" y="5072799"/>
            <a:ext cx="1116000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字方塊 21"/>
          <p:cNvSpPr txBox="1"/>
          <p:nvPr/>
        </p:nvSpPr>
        <p:spPr>
          <a:xfrm>
            <a:off x="2313583" y="5393481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重視職安健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529943" y="1690688"/>
            <a:ext cx="3080657" cy="2155598"/>
          </a:xfrm>
          <a:prstGeom prst="rect">
            <a:avLst/>
          </a:prstGeom>
          <a:solidFill>
            <a:srgbClr val="B9E4F3"/>
          </a:solidFill>
          <a:ln w="28575">
            <a:solidFill>
              <a:srgbClr val="B9E4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2" name="內容版面配置區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91" y="1905142"/>
            <a:ext cx="2521141" cy="164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39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 t="13042" r="8994" b="11335"/>
          <a:stretch>
            <a:fillRect/>
          </a:stretch>
        </p:blipFill>
        <p:spPr>
          <a:xfrm>
            <a:off x="3947893" y="1690688"/>
            <a:ext cx="3080657" cy="2155598"/>
          </a:xfrm>
          <a:custGeom>
            <a:avLst/>
            <a:gdLst>
              <a:gd name="connsiteX0" fmla="*/ 0 w 3080657"/>
              <a:gd name="connsiteY0" fmla="*/ 0 h 2155598"/>
              <a:gd name="connsiteX1" fmla="*/ 3080657 w 3080657"/>
              <a:gd name="connsiteY1" fmla="*/ 0 h 2155598"/>
              <a:gd name="connsiteX2" fmla="*/ 3080657 w 3080657"/>
              <a:gd name="connsiteY2" fmla="*/ 2155598 h 2155598"/>
              <a:gd name="connsiteX3" fmla="*/ 0 w 3080657"/>
              <a:gd name="connsiteY3" fmla="*/ 2155598 h 215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0657" h="2155598">
                <a:moveTo>
                  <a:pt x="0" y="0"/>
                </a:moveTo>
                <a:lnTo>
                  <a:pt x="3080657" y="0"/>
                </a:lnTo>
                <a:lnTo>
                  <a:pt x="3080657" y="2155598"/>
                </a:lnTo>
                <a:lnTo>
                  <a:pt x="0" y="2155598"/>
                </a:lnTo>
                <a:close/>
              </a:path>
            </a:pathLst>
          </a:cu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t="3110" r="2292" b="3110"/>
          <a:stretch>
            <a:fillRect/>
          </a:stretch>
        </p:blipFill>
        <p:spPr>
          <a:xfrm>
            <a:off x="595091" y="1690688"/>
            <a:ext cx="3080657" cy="2155598"/>
          </a:xfrm>
          <a:custGeom>
            <a:avLst/>
            <a:gdLst>
              <a:gd name="connsiteX0" fmla="*/ 0 w 3080657"/>
              <a:gd name="connsiteY0" fmla="*/ 0 h 2155598"/>
              <a:gd name="connsiteX1" fmla="*/ 3080657 w 3080657"/>
              <a:gd name="connsiteY1" fmla="*/ 0 h 2155598"/>
              <a:gd name="connsiteX2" fmla="*/ 3080657 w 3080657"/>
              <a:gd name="connsiteY2" fmla="*/ 2155598 h 2155598"/>
              <a:gd name="connsiteX3" fmla="*/ 0 w 3080657"/>
              <a:gd name="connsiteY3" fmla="*/ 2155598 h 215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0657" h="2155598">
                <a:moveTo>
                  <a:pt x="0" y="0"/>
                </a:moveTo>
                <a:lnTo>
                  <a:pt x="3080657" y="0"/>
                </a:lnTo>
                <a:lnTo>
                  <a:pt x="3080657" y="2155598"/>
                </a:lnTo>
                <a:lnTo>
                  <a:pt x="0" y="2155598"/>
                </a:lnTo>
                <a:close/>
              </a:path>
            </a:pathLst>
          </a:custGeom>
        </p:spPr>
      </p:pic>
      <p:pic>
        <p:nvPicPr>
          <p:cNvPr id="36" name="圖片 35"/>
          <p:cNvPicPr>
            <a:picLocks noChangeAspect="1"/>
          </p:cNvPicPr>
          <p:nvPr/>
        </p:nvPicPr>
        <p:blipFill rotWithShape="1">
          <a:blip r:embed="rId4"/>
          <a:srcRect l="9851" t="28599" r="4588" b="15846"/>
          <a:stretch/>
        </p:blipFill>
        <p:spPr>
          <a:xfrm>
            <a:off x="3947893" y="4211411"/>
            <a:ext cx="3080657" cy="2155598"/>
          </a:xfrm>
          <a:custGeom>
            <a:avLst/>
            <a:gdLst>
              <a:gd name="connsiteX0" fmla="*/ 0 w 3080657"/>
              <a:gd name="connsiteY0" fmla="*/ 0 h 2155598"/>
              <a:gd name="connsiteX1" fmla="*/ 3080657 w 3080657"/>
              <a:gd name="connsiteY1" fmla="*/ 0 h 2155598"/>
              <a:gd name="connsiteX2" fmla="*/ 3080657 w 3080657"/>
              <a:gd name="connsiteY2" fmla="*/ 2155598 h 2155598"/>
              <a:gd name="connsiteX3" fmla="*/ 0 w 3080657"/>
              <a:gd name="connsiteY3" fmla="*/ 2155598 h 215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0657" h="2155598">
                <a:moveTo>
                  <a:pt x="0" y="0"/>
                </a:moveTo>
                <a:lnTo>
                  <a:pt x="3080657" y="0"/>
                </a:lnTo>
                <a:lnTo>
                  <a:pt x="3080657" y="2155598"/>
                </a:lnTo>
                <a:lnTo>
                  <a:pt x="0" y="2155598"/>
                </a:lnTo>
                <a:close/>
              </a:path>
            </a:pathLst>
          </a:custGeom>
        </p:spPr>
      </p:pic>
      <p:pic>
        <p:nvPicPr>
          <p:cNvPr id="35" name="圖片 34" descr="香港聖公會輔導服務處| Hong Kong Sheng Kung Hui Counselling Service - 家庭輔導中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t="18574" r="1820" b="13853"/>
          <a:stretch>
            <a:fillRect/>
          </a:stretch>
        </p:blipFill>
        <p:spPr bwMode="auto">
          <a:xfrm>
            <a:off x="595091" y="4211411"/>
            <a:ext cx="3080657" cy="2155598"/>
          </a:xfrm>
          <a:custGeom>
            <a:avLst/>
            <a:gdLst>
              <a:gd name="connsiteX0" fmla="*/ 0 w 3080657"/>
              <a:gd name="connsiteY0" fmla="*/ 0 h 2155598"/>
              <a:gd name="connsiteX1" fmla="*/ 3080657 w 3080657"/>
              <a:gd name="connsiteY1" fmla="*/ 0 h 2155598"/>
              <a:gd name="connsiteX2" fmla="*/ 3080657 w 3080657"/>
              <a:gd name="connsiteY2" fmla="*/ 2155598 h 2155598"/>
              <a:gd name="connsiteX3" fmla="*/ 0 w 3080657"/>
              <a:gd name="connsiteY3" fmla="*/ 2155598 h 215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0657" h="2155598">
                <a:moveTo>
                  <a:pt x="0" y="0"/>
                </a:moveTo>
                <a:lnTo>
                  <a:pt x="3080657" y="0"/>
                </a:lnTo>
                <a:lnTo>
                  <a:pt x="3080657" y="2155598"/>
                </a:lnTo>
                <a:lnTo>
                  <a:pt x="0" y="21555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1.2 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以人為本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︰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照料心靈幸福</a:t>
            </a:r>
            <a:endParaRPr lang="zh-HK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8</a:t>
            </a:fld>
            <a:endParaRPr lang="en-US"/>
          </a:p>
        </p:txBody>
      </p:sp>
      <p:grpSp>
        <p:nvGrpSpPr>
          <p:cNvPr id="4" name="群組 3"/>
          <p:cNvGrpSpPr/>
          <p:nvPr/>
        </p:nvGrpSpPr>
        <p:grpSpPr>
          <a:xfrm>
            <a:off x="7253746" y="1690688"/>
            <a:ext cx="4472044" cy="4665662"/>
            <a:chOff x="823914" y="1690688"/>
            <a:chExt cx="4472044" cy="4665662"/>
          </a:xfrm>
        </p:grpSpPr>
        <p:grpSp>
          <p:nvGrpSpPr>
            <p:cNvPr id="5" name="群組 4"/>
            <p:cNvGrpSpPr/>
            <p:nvPr/>
          </p:nvGrpSpPr>
          <p:grpSpPr>
            <a:xfrm>
              <a:off x="838200" y="1690688"/>
              <a:ext cx="4445000" cy="4665662"/>
              <a:chOff x="838200" y="1690688"/>
              <a:chExt cx="4445000" cy="4665662"/>
            </a:xfrm>
          </p:grpSpPr>
          <p:cxnSp>
            <p:nvCxnSpPr>
              <p:cNvPr id="8" name="直線接點 7"/>
              <p:cNvCxnSpPr/>
              <p:nvPr/>
            </p:nvCxnSpPr>
            <p:spPr>
              <a:xfrm>
                <a:off x="838200" y="1690688"/>
                <a:ext cx="0" cy="466566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/>
              <p:cNvCxnSpPr/>
              <p:nvPr/>
            </p:nvCxnSpPr>
            <p:spPr>
              <a:xfrm>
                <a:off x="5283200" y="1690688"/>
                <a:ext cx="0" cy="466566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接點 9"/>
              <p:cNvCxnSpPr/>
              <p:nvPr/>
            </p:nvCxnSpPr>
            <p:spPr>
              <a:xfrm>
                <a:off x="838200" y="6342064"/>
                <a:ext cx="444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線接點 5"/>
            <p:cNvCxnSpPr/>
            <p:nvPr/>
          </p:nvCxnSpPr>
          <p:spPr>
            <a:xfrm>
              <a:off x="823914" y="1696585"/>
              <a:ext cx="18288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/>
          </p:nvCxnSpPr>
          <p:spPr>
            <a:xfrm>
              <a:off x="3588969" y="1690688"/>
              <a:ext cx="170698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4" descr="https://cdn-icons-png.flaticon.com/512/707/70768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553" y="1325563"/>
            <a:ext cx="958248" cy="95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cdn-icons-png.flaticon.com/512/3050/305043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894" y="1806503"/>
            <a:ext cx="1008000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dn-icons-png.flaticon.com/512/4441/444141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894" y="2937396"/>
            <a:ext cx="1008000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cdn-icons-png.flaticon.com/512/1469/146988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894" y="5199181"/>
            <a:ext cx="1008000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cdn-icons-png.flaticon.com/512/3656/365690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894" y="4068289"/>
            <a:ext cx="1008000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字方塊 24"/>
          <p:cNvSpPr txBox="1"/>
          <p:nvPr/>
        </p:nvSpPr>
        <p:spPr>
          <a:xfrm>
            <a:off x="8640135" y="223605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內部溝通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8640135" y="3018731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「好人好事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好團隊」嘉許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8640135" y="549121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輔導服務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8640134" y="447031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打氣活動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1139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" t="8015" r="1638" b="22220"/>
          <a:stretch>
            <a:fillRect/>
          </a:stretch>
        </p:blipFill>
        <p:spPr>
          <a:xfrm>
            <a:off x="5529943" y="1690687"/>
            <a:ext cx="6416216" cy="2300400"/>
          </a:xfrm>
          <a:custGeom>
            <a:avLst/>
            <a:gdLst>
              <a:gd name="connsiteX0" fmla="*/ 0 w 6416216"/>
              <a:gd name="connsiteY0" fmla="*/ 0 h 2300400"/>
              <a:gd name="connsiteX1" fmla="*/ 6416216 w 6416216"/>
              <a:gd name="connsiteY1" fmla="*/ 0 h 2300400"/>
              <a:gd name="connsiteX2" fmla="*/ 6416216 w 6416216"/>
              <a:gd name="connsiteY2" fmla="*/ 2300400 h 2300400"/>
              <a:gd name="connsiteX3" fmla="*/ 0 w 6416216"/>
              <a:gd name="connsiteY3" fmla="*/ 2300400 h 23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6216" h="2300400">
                <a:moveTo>
                  <a:pt x="0" y="0"/>
                </a:moveTo>
                <a:lnTo>
                  <a:pt x="6416216" y="0"/>
                </a:lnTo>
                <a:lnTo>
                  <a:pt x="6416216" y="2300400"/>
                </a:lnTo>
                <a:lnTo>
                  <a:pt x="0" y="2300400"/>
                </a:lnTo>
                <a:close/>
              </a:path>
            </a:pathLst>
          </a:cu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t="34915" r="934" b="25162"/>
          <a:stretch>
            <a:fillRect/>
          </a:stretch>
        </p:blipFill>
        <p:spPr>
          <a:xfrm>
            <a:off x="5529943" y="4051301"/>
            <a:ext cx="6416216" cy="2300619"/>
          </a:xfrm>
          <a:custGeom>
            <a:avLst/>
            <a:gdLst>
              <a:gd name="connsiteX0" fmla="*/ 0 w 6416216"/>
              <a:gd name="connsiteY0" fmla="*/ 0 h 2300619"/>
              <a:gd name="connsiteX1" fmla="*/ 6416216 w 6416216"/>
              <a:gd name="connsiteY1" fmla="*/ 0 h 2300619"/>
              <a:gd name="connsiteX2" fmla="*/ 6416216 w 6416216"/>
              <a:gd name="connsiteY2" fmla="*/ 2300619 h 2300619"/>
              <a:gd name="connsiteX3" fmla="*/ 0 w 6416216"/>
              <a:gd name="connsiteY3" fmla="*/ 2300619 h 230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6216" h="2300619">
                <a:moveTo>
                  <a:pt x="0" y="0"/>
                </a:moveTo>
                <a:lnTo>
                  <a:pt x="6416216" y="0"/>
                </a:lnTo>
                <a:lnTo>
                  <a:pt x="6416216" y="2300619"/>
                </a:lnTo>
                <a:lnTo>
                  <a:pt x="0" y="2300619"/>
                </a:lnTo>
                <a:close/>
              </a:path>
            </a:pathLst>
          </a:cu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1.3 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以人為本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︰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建立社交網絡</a:t>
            </a:r>
            <a:endParaRPr lang="zh-HK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DE9-69E6-45F7-B72A-6F4BA44FBBE6}" type="slidenum">
              <a:rPr lang="en-US" smtClean="0"/>
              <a:t>9</a:t>
            </a:fld>
            <a:endParaRPr lang="en-US"/>
          </a:p>
        </p:txBody>
      </p:sp>
      <p:grpSp>
        <p:nvGrpSpPr>
          <p:cNvPr id="4" name="群組 3"/>
          <p:cNvGrpSpPr/>
          <p:nvPr/>
        </p:nvGrpSpPr>
        <p:grpSpPr>
          <a:xfrm>
            <a:off x="823914" y="1690688"/>
            <a:ext cx="4472044" cy="4665662"/>
            <a:chOff x="823914" y="1690688"/>
            <a:chExt cx="4472044" cy="4665662"/>
          </a:xfrm>
        </p:grpSpPr>
        <p:grpSp>
          <p:nvGrpSpPr>
            <p:cNvPr id="5" name="群組 4"/>
            <p:cNvGrpSpPr/>
            <p:nvPr/>
          </p:nvGrpSpPr>
          <p:grpSpPr>
            <a:xfrm>
              <a:off x="838200" y="1690688"/>
              <a:ext cx="4445000" cy="4665662"/>
              <a:chOff x="838200" y="1690688"/>
              <a:chExt cx="4445000" cy="4665662"/>
            </a:xfrm>
          </p:grpSpPr>
          <p:cxnSp>
            <p:nvCxnSpPr>
              <p:cNvPr id="8" name="直線接點 7"/>
              <p:cNvCxnSpPr/>
              <p:nvPr/>
            </p:nvCxnSpPr>
            <p:spPr>
              <a:xfrm>
                <a:off x="838200" y="1690688"/>
                <a:ext cx="0" cy="466566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/>
              <p:cNvCxnSpPr/>
              <p:nvPr/>
            </p:nvCxnSpPr>
            <p:spPr>
              <a:xfrm>
                <a:off x="5283200" y="1690688"/>
                <a:ext cx="0" cy="466566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接點 9"/>
              <p:cNvCxnSpPr/>
              <p:nvPr/>
            </p:nvCxnSpPr>
            <p:spPr>
              <a:xfrm>
                <a:off x="838200" y="6342064"/>
                <a:ext cx="444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線接點 5"/>
            <p:cNvCxnSpPr/>
            <p:nvPr/>
          </p:nvCxnSpPr>
          <p:spPr>
            <a:xfrm>
              <a:off x="823914" y="1696585"/>
              <a:ext cx="18288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/>
          </p:nvCxnSpPr>
          <p:spPr>
            <a:xfrm>
              <a:off x="3503158" y="1690688"/>
              <a:ext cx="17928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6" descr="https://cdn-icons-png.flaticon.com/512/1189/118917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936" y="1079179"/>
            <a:ext cx="1044000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cdn-icons-png.flaticon.com/512/3770/377002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99" y="2148144"/>
            <a:ext cx="1116000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dn-icons-png.flaticon.com/512/3288/32887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99" y="3541986"/>
            <a:ext cx="1116000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dn-icons-png.flaticon.com/512/2552/255252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99" y="4935827"/>
            <a:ext cx="1116000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20"/>
          <p:cNvSpPr txBox="1"/>
          <p:nvPr/>
        </p:nvSpPr>
        <p:spPr>
          <a:xfrm>
            <a:off x="2377083" y="229298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團隊建立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377083" y="3843233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舊帶新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2377083" y="539348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節日慶祝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4894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3241</TotalTime>
  <Words>1609</Words>
  <Application>Microsoft Office PowerPoint</Application>
  <PresentationFormat>寬螢幕</PresentationFormat>
  <Paragraphs>297</Paragraphs>
  <Slides>25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4" baseType="lpstr">
      <vt:lpstr>맑은 고딕</vt:lpstr>
      <vt:lpstr>細明體</vt:lpstr>
      <vt:lpstr>微軟正黑體</vt:lpstr>
      <vt:lpstr>新細明體</vt:lpstr>
      <vt:lpstr>標楷體</vt:lpstr>
      <vt:lpstr>Arial</vt:lpstr>
      <vt:lpstr>Calibri</vt:lpstr>
      <vt:lpstr>Wingdings</vt:lpstr>
      <vt:lpstr>Office 佈景主題</vt:lpstr>
      <vt:lpstr>招聘社工學生簡介會</vt:lpstr>
      <vt:lpstr>PowerPoint 簡報</vt:lpstr>
      <vt:lpstr>PowerPoint 簡報</vt:lpstr>
      <vt:lpstr>香港社會福利服務現況</vt:lpstr>
      <vt:lpstr>將來加入一個機構，你會考慮甚麼？</vt:lpstr>
      <vt:lpstr>1. 機構文化︰以人為本</vt:lpstr>
      <vt:lpstr>1.1 以人為本︰關顧身體健康</vt:lpstr>
      <vt:lpstr>1.2 以人為本︰照料心靈幸福</vt:lpstr>
      <vt:lpstr>1.3 以人為本︰建立社交網絡</vt:lpstr>
      <vt:lpstr>1.4 以人為本︰追求靈性發展</vt:lpstr>
      <vt:lpstr>2. 推動家庭友善、Work-Life balance</vt:lpstr>
      <vt:lpstr>3. 薪酬福利</vt:lpstr>
      <vt:lpstr>4. 晉升機會︰職涯規劃 (Career Path)</vt:lpstr>
      <vt:lpstr>5.1 培訓發展︰培訓學院</vt:lpstr>
      <vt:lpstr>5.2 培訓發展︰ 新入職培訓</vt:lpstr>
      <vt:lpstr>5.3 培訓發展︰僕人領導—領袖發展培育計劃 </vt:lpstr>
      <vt:lpstr>5.4 人際網絡︰跨界別協作</vt:lpstr>
      <vt:lpstr>6.1 鼓勵創新︰每年獲批Project Fund (2021-2022年度)</vt:lpstr>
      <vt:lpstr>6.2  鼓勵創新︰引入新科技</vt:lpstr>
      <vt:lpstr>7.1 規模︰歷史悠久</vt:lpstr>
      <vt:lpstr>7.2 規模︰服務多元化</vt:lpstr>
      <vt:lpstr>7.3 規模︰實力雄厚</vt:lpstr>
      <vt:lpstr>7.4 規模︰強大後援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Rebecca Wong Sim Yim</dc:creator>
  <cp:lastModifiedBy>Clarice Li Yee Ling</cp:lastModifiedBy>
  <cp:revision>409</cp:revision>
  <cp:lastPrinted>2023-05-22T07:30:47Z</cp:lastPrinted>
  <dcterms:created xsi:type="dcterms:W3CDTF">2022-12-06T02:01:55Z</dcterms:created>
  <dcterms:modified xsi:type="dcterms:W3CDTF">2023-05-23T05:32:09Z</dcterms:modified>
</cp:coreProperties>
</file>